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69" r:id="rId1"/>
  </p:sldMasterIdLst>
  <p:sldIdLst>
    <p:sldId id="256" r:id="rId2"/>
    <p:sldId id="259" r:id="rId3"/>
    <p:sldId id="257" r:id="rId4"/>
    <p:sldId id="258" r:id="rId5"/>
    <p:sldId id="261" r:id="rId6"/>
    <p:sldId id="260" r:id="rId7"/>
    <p:sldId id="290" r:id="rId8"/>
    <p:sldId id="262" r:id="rId9"/>
    <p:sldId id="263" r:id="rId10"/>
    <p:sldId id="264" r:id="rId11"/>
    <p:sldId id="265" r:id="rId12"/>
    <p:sldId id="266" r:id="rId13"/>
    <p:sldId id="267" r:id="rId14"/>
    <p:sldId id="268" r:id="rId15"/>
    <p:sldId id="269" r:id="rId16"/>
    <p:sldId id="270" r:id="rId17"/>
    <p:sldId id="271" r:id="rId18"/>
    <p:sldId id="272" r:id="rId19"/>
    <p:sldId id="273" r:id="rId20"/>
    <p:sldId id="274" r:id="rId21"/>
    <p:sldId id="275" r:id="rId22"/>
    <p:sldId id="276" r:id="rId23"/>
    <p:sldId id="277" r:id="rId24"/>
    <p:sldId id="279" r:id="rId25"/>
    <p:sldId id="278" r:id="rId26"/>
    <p:sldId id="280" r:id="rId27"/>
    <p:sldId id="281" r:id="rId28"/>
    <p:sldId id="284" r:id="rId29"/>
    <p:sldId id="282" r:id="rId30"/>
    <p:sldId id="283" r:id="rId31"/>
    <p:sldId id="285" r:id="rId32"/>
    <p:sldId id="289" r:id="rId33"/>
    <p:sldId id="287" r:id="rId34"/>
    <p:sldId id="288" r:id="rId35"/>
    <p:sldId id="292" r:id="rId36"/>
    <p:sldId id="293" r:id="rId37"/>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Main" id="{A2C5D995-D4DB-4A12-9D59-6BB476FCA417}">
          <p14:sldIdLst>
            <p14:sldId id="256"/>
            <p14:sldId id="259"/>
            <p14:sldId id="257"/>
            <p14:sldId id="258"/>
            <p14:sldId id="261"/>
            <p14:sldId id="260"/>
            <p14:sldId id="290"/>
            <p14:sldId id="262"/>
            <p14:sldId id="263"/>
            <p14:sldId id="264"/>
            <p14:sldId id="265"/>
            <p14:sldId id="266"/>
            <p14:sldId id="267"/>
            <p14:sldId id="268"/>
            <p14:sldId id="269"/>
            <p14:sldId id="270"/>
            <p14:sldId id="271"/>
            <p14:sldId id="272"/>
            <p14:sldId id="273"/>
            <p14:sldId id="274"/>
            <p14:sldId id="275"/>
            <p14:sldId id="276"/>
            <p14:sldId id="277"/>
            <p14:sldId id="279"/>
            <p14:sldId id="278"/>
            <p14:sldId id="280"/>
            <p14:sldId id="281"/>
            <p14:sldId id="284"/>
            <p14:sldId id="282"/>
            <p14:sldId id="283"/>
            <p14:sldId id="285"/>
            <p14:sldId id="289"/>
            <p14:sldId id="287"/>
            <p14:sldId id="288"/>
            <p14:sldId id="292"/>
          </p14:sldIdLst>
        </p14:section>
        <p14:section name=" ." id="{4486BE77-2482-4019-8414-E7A4701E3904}">
          <p14:sldIdLst>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4220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7013" autoAdjust="0"/>
    <p:restoredTop sz="94660"/>
  </p:normalViewPr>
  <p:slideViewPr>
    <p:cSldViewPr snapToGrid="0">
      <p:cViewPr>
        <p:scale>
          <a:sx n="100" d="100"/>
          <a:sy n="100" d="100"/>
        </p:scale>
        <p:origin x="710"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 Id="rId4" Type="http://schemas.openxmlformats.org/officeDocument/2006/relationships/image" Target="../media/image4.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ctrTitle"/>
          </p:nvPr>
        </p:nvSpPr>
        <p:spPr>
          <a:xfrm>
            <a:off x="914400" y="1803405"/>
            <a:ext cx="7315200" cy="1825096"/>
          </a:xfrm>
        </p:spPr>
        <p:txBody>
          <a:bodyPr anchor="b">
            <a:normAutofit/>
          </a:bodyPr>
          <a:lstStyle>
            <a:lvl1pPr algn="l">
              <a:defRPr sz="6000"/>
            </a:lvl1pPr>
          </a:lstStyle>
          <a:p>
            <a:r>
              <a:rPr lang="en-US" smtClean="0"/>
              <a:t>Click to edit Master title style</a:t>
            </a:r>
            <a:endParaRPr lang="en-US" dirty="0"/>
          </a:p>
        </p:txBody>
      </p:sp>
      <p:sp>
        <p:nvSpPr>
          <p:cNvPr id="3" name="Subtitle 2"/>
          <p:cNvSpPr>
            <a:spLocks noGrp="1"/>
          </p:cNvSpPr>
          <p:nvPr>
            <p:ph type="subTitle" idx="1"/>
          </p:nvPr>
        </p:nvSpPr>
        <p:spPr>
          <a:xfrm>
            <a:off x="914400" y="3632201"/>
            <a:ext cx="7315200" cy="685800"/>
          </a:xfrm>
        </p:spPr>
        <p:txBody>
          <a:bodyPr>
            <a:normAutofit/>
          </a:bodyPr>
          <a:lstStyle>
            <a:lvl1pPr marL="0" indent="0" algn="l">
              <a:buNone/>
              <a:defRPr sz="20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5932170" y="4323845"/>
            <a:ext cx="2297429" cy="365125"/>
          </a:xfrm>
        </p:spPr>
        <p:txBody>
          <a:bodyPr/>
          <a:lstStyle/>
          <a:p>
            <a:fld id="{48A87A34-81AB-432B-8DAE-1953F412C126}" type="datetimeFigureOut">
              <a:rPr lang="en-US" smtClean="0"/>
              <a:t>5/3/2016</a:t>
            </a:fld>
            <a:endParaRPr lang="en-US" dirty="0"/>
          </a:p>
        </p:txBody>
      </p:sp>
      <p:sp>
        <p:nvSpPr>
          <p:cNvPr id="5" name="Footer Placeholder 4"/>
          <p:cNvSpPr>
            <a:spLocks noGrp="1"/>
          </p:cNvSpPr>
          <p:nvPr>
            <p:ph type="ftr" sz="quarter" idx="11"/>
          </p:nvPr>
        </p:nvSpPr>
        <p:spPr>
          <a:xfrm>
            <a:off x="914400" y="4323846"/>
            <a:ext cx="4880610" cy="365125"/>
          </a:xfrm>
        </p:spPr>
        <p:txBody>
          <a:bodyPr/>
          <a:lstStyle/>
          <a:p>
            <a:endParaRPr lang="en-US" dirty="0"/>
          </a:p>
        </p:txBody>
      </p:sp>
      <p:sp>
        <p:nvSpPr>
          <p:cNvPr id="6" name="Slide Number Placeholder 5"/>
          <p:cNvSpPr>
            <a:spLocks noGrp="1"/>
          </p:cNvSpPr>
          <p:nvPr>
            <p:ph type="sldNum" sz="quarter" idx="12"/>
          </p:nvPr>
        </p:nvSpPr>
        <p:spPr>
          <a:xfrm>
            <a:off x="6057900" y="1430867"/>
            <a:ext cx="2171700" cy="365125"/>
          </a:xfrm>
        </p:spPr>
        <p:txBody>
          <a:bodyPr/>
          <a:lstStyle/>
          <a:p>
            <a:fld id="{6D22F896-40B5-4ADD-8801-0D06FADFA095}" type="slidenum">
              <a:rPr lang="en-US" smtClean="0"/>
              <a:t>‹#›</a:t>
            </a:fld>
            <a:endParaRPr lang="en-US" dirty="0"/>
          </a:p>
        </p:txBody>
      </p:sp>
      <p:pic>
        <p:nvPicPr>
          <p:cNvPr id="9" name="Picture 8"/>
          <p:cNvPicPr>
            <a:picLocks noChangeAspect="1"/>
          </p:cNvPicPr>
          <p:nvPr userDrawn="1"/>
        </p:nvPicPr>
        <p:blipFill>
          <a:blip r:embed="rId3">
            <a:extLst>
              <a:ext uri="{28A0092B-C50C-407E-A947-70E740481C1C}">
                <a14:useLocalDpi xmlns:a14="http://schemas.microsoft.com/office/drawing/2010/main" val="0"/>
              </a:ext>
            </a:extLst>
          </a:blip>
          <a:stretch>
            <a:fillRect/>
          </a:stretch>
        </p:blipFill>
        <p:spPr>
          <a:xfrm>
            <a:off x="1" y="-461166"/>
            <a:ext cx="2350790" cy="2390428"/>
          </a:xfrm>
          <a:prstGeom prst="rect">
            <a:avLst/>
          </a:prstGeom>
        </p:spPr>
      </p:pic>
      <p:pic>
        <p:nvPicPr>
          <p:cNvPr id="10" name="Picture 2" descr="http://www.monsterstrikedatabase.com/monsters/big/158.png"/>
          <p:cNvPicPr>
            <a:picLocks noChangeAspect="1" noChangeArrowheads="1"/>
          </p:cNvPicPr>
          <p:nvPr userDrawn="1"/>
        </p:nvPicPr>
        <p:blipFill>
          <a:blip r:embed="rId4">
            <a:extLst>
              <a:ext uri="{28A0092B-C50C-407E-A947-70E740481C1C}">
                <a14:useLocalDpi xmlns:a14="http://schemas.microsoft.com/office/drawing/2010/main" val="0"/>
              </a:ext>
            </a:extLst>
          </a:blip>
          <a:srcRect/>
          <a:stretch>
            <a:fillRect/>
          </a:stretch>
        </p:blipFill>
        <p:spPr bwMode="auto">
          <a:xfrm>
            <a:off x="5278362" y="564377"/>
            <a:ext cx="4015619" cy="530148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98791462"/>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55" y="4697361"/>
            <a:ext cx="7956482" cy="819355"/>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594355" y="977035"/>
            <a:ext cx="7950260" cy="3406972"/>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94360" y="5516716"/>
            <a:ext cx="7955280" cy="746924"/>
          </a:xfrm>
        </p:spPr>
        <p:txBody>
          <a:bodyPr/>
          <a:lstStyle>
            <a:lvl1pPr marL="0" indent="0" algn="l">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3009170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showMasterSp="0" preserve="1">
  <p:cSld name="Title and Caption">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3"/>
            <a:ext cx="7955280" cy="2802467"/>
          </a:xfrm>
        </p:spPr>
        <p:txBody>
          <a:bodyPr anchor="ctr"/>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800" y="3649134"/>
            <a:ext cx="7772400" cy="1330852"/>
          </a:xfrm>
        </p:spPr>
        <p:txBody>
          <a:bodyPr anchor="ct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smtClean="0"/>
              <a:pPr/>
              <a:t>5/3/2016</a:t>
            </a:fld>
            <a:endParaRPr lang="en-US" dirty="0"/>
          </a:p>
        </p:txBody>
      </p:sp>
      <p:sp>
        <p:nvSpPr>
          <p:cNvPr id="6" name="Footer Placeholder 5"/>
          <p:cNvSpPr>
            <a:spLocks noGrp="1"/>
          </p:cNvSpPr>
          <p:nvPr>
            <p:ph type="ftr" sz="quarter" idx="11"/>
          </p:nvPr>
        </p:nvSpPr>
        <p:spPr>
          <a:xfrm>
            <a:off x="594360" y="381001"/>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50385004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p:cSld name="Quote with Caption">
    <p:spTree>
      <p:nvGrpSpPr>
        <p:cNvPr id="1" name=""/>
        <p:cNvGrpSpPr/>
        <p:nvPr/>
      </p:nvGrpSpPr>
      <p:grpSpPr>
        <a:xfrm>
          <a:off x="0" y="0"/>
          <a:ext cx="0" cy="0"/>
          <a:chOff x="0" y="0"/>
          <a:chExt cx="0" cy="0"/>
        </a:xfrm>
      </p:grpSpPr>
      <p:pic>
        <p:nvPicPr>
          <p:cNvPr id="15" name="Picture 14"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768351" y="753534"/>
            <a:ext cx="7613650" cy="2756234"/>
          </a:xfrm>
        </p:spPr>
        <p:txBody>
          <a:bodyPr anchor="ctr"/>
          <a:lstStyle>
            <a:lvl1pPr algn="l">
              <a:defRPr sz="32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977899" y="3509768"/>
            <a:ext cx="7194552" cy="444443"/>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685800" y="4174597"/>
            <a:ext cx="7778752" cy="821265"/>
          </a:xfrm>
        </p:spPr>
        <p:txBody>
          <a:bodyPr anchor="ct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smtClean="0"/>
              <a:pPr/>
              <a:t>5/3/2016</a:t>
            </a:fld>
            <a:endParaRPr lang="en-US" dirty="0"/>
          </a:p>
        </p:txBody>
      </p:sp>
      <p:sp>
        <p:nvSpPr>
          <p:cNvPr id="6" name="Footer Placeholder 5"/>
          <p:cNvSpPr>
            <a:spLocks noGrp="1"/>
          </p:cNvSpPr>
          <p:nvPr>
            <p:ph type="ftr" sz="quarter" idx="11"/>
          </p:nvPr>
        </p:nvSpPr>
        <p:spPr>
          <a:xfrm>
            <a:off x="594360" y="379438"/>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smtClean="0"/>
              <a:t>‹#›</a:t>
            </a:fld>
            <a:endParaRPr lang="en-US" dirty="0"/>
          </a:p>
        </p:txBody>
      </p:sp>
      <p:sp>
        <p:nvSpPr>
          <p:cNvPr id="13" name="TextBox 12"/>
          <p:cNvSpPr txBox="1"/>
          <p:nvPr/>
        </p:nvSpPr>
        <p:spPr>
          <a:xfrm>
            <a:off x="231458" y="80772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tx1"/>
                </a:solidFill>
                <a:effectLst/>
              </a:rPr>
              <a:t>“</a:t>
            </a:r>
          </a:p>
        </p:txBody>
      </p:sp>
      <p:sp>
        <p:nvSpPr>
          <p:cNvPr id="14" name="TextBox 13"/>
          <p:cNvSpPr txBox="1"/>
          <p:nvPr/>
        </p:nvSpPr>
        <p:spPr>
          <a:xfrm>
            <a:off x="8146733" y="3021330"/>
            <a:ext cx="4572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extLst>
      <p:ext uri="{BB962C8B-B14F-4D97-AF65-F5344CB8AC3E}">
        <p14:creationId xmlns:p14="http://schemas.microsoft.com/office/powerpoint/2010/main" val="1009210766"/>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Name Card">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685800" y="1124702"/>
            <a:ext cx="7774782" cy="2511835"/>
          </a:xfrm>
        </p:spPr>
        <p:txBody>
          <a:bodyPr anchor="b"/>
          <a:lstStyle>
            <a:lvl1pPr algn="l">
              <a:defRPr sz="3200"/>
            </a:lvl1pPr>
          </a:lstStyle>
          <a:p>
            <a:r>
              <a:rPr lang="en-US" smtClean="0"/>
              <a:t>Click to edit Master title style</a:t>
            </a:r>
            <a:endParaRPr lang="en-US" dirty="0"/>
          </a:p>
        </p:txBody>
      </p:sp>
      <p:sp>
        <p:nvSpPr>
          <p:cNvPr id="4" name="Text Placeholder 3"/>
          <p:cNvSpPr>
            <a:spLocks noGrp="1"/>
          </p:cNvSpPr>
          <p:nvPr>
            <p:ph type="body" sz="half" idx="2"/>
          </p:nvPr>
        </p:nvSpPr>
        <p:spPr>
          <a:xfrm>
            <a:off x="685792" y="3648316"/>
            <a:ext cx="7773608" cy="999885"/>
          </a:xfrm>
        </p:spPr>
        <p:txBody>
          <a:bodyPr anchor="t"/>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a:xfrm>
            <a:off x="5562176" y="378884"/>
            <a:ext cx="2183130" cy="365125"/>
          </a:xfrm>
        </p:spPr>
        <p:txBody>
          <a:bodyPr/>
          <a:lstStyle>
            <a:lvl1pPr algn="r">
              <a:defRPr/>
            </a:lvl1pPr>
          </a:lstStyle>
          <a:p>
            <a:fld id="{48A87A34-81AB-432B-8DAE-1953F412C126}" type="datetimeFigureOut">
              <a:rPr lang="en-US" smtClean="0"/>
              <a:pPr/>
              <a:t>5/3/2016</a:t>
            </a:fld>
            <a:endParaRPr lang="en-US" dirty="0"/>
          </a:p>
        </p:txBody>
      </p:sp>
      <p:sp>
        <p:nvSpPr>
          <p:cNvPr id="6" name="Footer Placeholder 5"/>
          <p:cNvSpPr>
            <a:spLocks noGrp="1"/>
          </p:cNvSpPr>
          <p:nvPr>
            <p:ph type="ftr" sz="quarter" idx="11"/>
          </p:nvPr>
        </p:nvSpPr>
        <p:spPr>
          <a:xfrm>
            <a:off x="594360" y="378884"/>
            <a:ext cx="4830656" cy="365125"/>
          </a:xfrm>
        </p:spPr>
        <p:txBody>
          <a:bodyPr/>
          <a:lstStyle/>
          <a:p>
            <a:endParaRPr lang="en-US" dirty="0"/>
          </a:p>
        </p:txBody>
      </p:sp>
      <p:sp>
        <p:nvSpPr>
          <p:cNvPr id="7" name="Slide Number Placeholder 6"/>
          <p:cNvSpPr>
            <a:spLocks noGrp="1"/>
          </p:cNvSpPr>
          <p:nvPr>
            <p:ph type="sldNum" sz="quarter" idx="12"/>
          </p:nvPr>
        </p:nvSpPr>
        <p:spPr>
          <a:xfrm>
            <a:off x="7882466" y="381001"/>
            <a:ext cx="667174"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3266226"/>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2171701" y="762000"/>
            <a:ext cx="6377939" cy="1303867"/>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594361" y="2202080"/>
            <a:ext cx="2560320" cy="617320"/>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59436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3302237" y="2201333"/>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3300781" y="2904068"/>
            <a:ext cx="2560320" cy="335957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5989319" y="2192866"/>
            <a:ext cx="2560320" cy="626534"/>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5989320" y="2904564"/>
            <a:ext cx="2560320" cy="3359079"/>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047116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2171702" y="762000"/>
            <a:ext cx="6381984" cy="12954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594360"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594360" y="2331720"/>
            <a:ext cx="2560320" cy="1507300"/>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1" name="Text Placeholder 3"/>
          <p:cNvSpPr>
            <a:spLocks noGrp="1"/>
          </p:cNvSpPr>
          <p:nvPr>
            <p:ph type="body" sz="half" idx="18"/>
          </p:nvPr>
        </p:nvSpPr>
        <p:spPr>
          <a:xfrm>
            <a:off x="594360" y="4796103"/>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3291873"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3291872" y="2331720"/>
            <a:ext cx="2560320" cy="1509862"/>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4" name="Text Placeholder 3"/>
          <p:cNvSpPr>
            <a:spLocks noGrp="1"/>
          </p:cNvSpPr>
          <p:nvPr>
            <p:ph type="body" sz="half" idx="19"/>
          </p:nvPr>
        </p:nvSpPr>
        <p:spPr>
          <a:xfrm>
            <a:off x="3290858" y="4796102"/>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5993365" y="4113340"/>
            <a:ext cx="2560320" cy="682765"/>
          </a:xfrm>
        </p:spPr>
        <p:txBody>
          <a:bodyPr anchor="b">
            <a:noAutofit/>
          </a:bodyPr>
          <a:lstStyle>
            <a:lvl1pPr marL="0" indent="0">
              <a:buNone/>
              <a:defRPr sz="24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5993364" y="2331721"/>
            <a:ext cx="2560320" cy="1508919"/>
          </a:xfrm>
          <a:prstGeom prst="roundRect">
            <a:avLst>
              <a:gd name="adj" fmla="val 0"/>
            </a:avLst>
          </a:prstGeom>
          <a:effectLst>
            <a:outerShdw blurRad="50800" dist="50800" dir="5400000" algn="tl" rotWithShape="0">
              <a:srgbClr val="000000">
                <a:alpha val="43000"/>
              </a:srgbClr>
            </a:out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smtClean="0"/>
              <a:t>Click icon to add picture</a:t>
            </a:r>
            <a:endParaRPr lang="en-US" dirty="0"/>
          </a:p>
        </p:txBody>
      </p:sp>
      <p:sp>
        <p:nvSpPr>
          <p:cNvPr id="27" name="Text Placeholder 3"/>
          <p:cNvSpPr>
            <a:spLocks noGrp="1"/>
          </p:cNvSpPr>
          <p:nvPr>
            <p:ph type="body" sz="half" idx="20"/>
          </p:nvPr>
        </p:nvSpPr>
        <p:spPr>
          <a:xfrm>
            <a:off x="5993272" y="4796100"/>
            <a:ext cx="2560320" cy="1467537"/>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48A87A34-81AB-432B-8DAE-1953F412C126}" type="datetimeFigureOut">
              <a:rPr lang="en-US" smtClean="0"/>
              <a:t>5/3/2016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252102230"/>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2194560"/>
            <a:ext cx="7955280" cy="4069080"/>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68048599"/>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vertTitleAndTx" preserve="1">
  <p:cSld name="Vertical Title and Text">
    <p:spTree>
      <p:nvGrpSpPr>
        <p:cNvPr id="1" name=""/>
        <p:cNvGrpSpPr/>
        <p:nvPr/>
      </p:nvGrpSpPr>
      <p:grpSpPr>
        <a:xfrm>
          <a:off x="0" y="0"/>
          <a:ext cx="0" cy="0"/>
          <a:chOff x="0" y="0"/>
          <a:chExt cx="0" cy="0"/>
        </a:xfrm>
      </p:grpSpPr>
      <p:pic>
        <p:nvPicPr>
          <p:cNvPr id="8" name="Picture 7"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Vertical Title 1"/>
          <p:cNvSpPr>
            <a:spLocks noGrp="1"/>
          </p:cNvSpPr>
          <p:nvPr>
            <p:ph type="title" orient="vert"/>
          </p:nvPr>
        </p:nvSpPr>
        <p:spPr>
          <a:xfrm>
            <a:off x="7006590" y="747183"/>
            <a:ext cx="1543050" cy="4248675"/>
          </a:xfrm>
        </p:spPr>
        <p:txBody>
          <a:bodyPr vert="eaVert"/>
          <a:lstStyle>
            <a:lvl1pPr algn="l">
              <a:defRPr/>
            </a:lvl1pPr>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594360" y="746126"/>
            <a:ext cx="6278035" cy="4249732"/>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smtClean="0"/>
              <a:pPr/>
              <a:t>5/3/2016</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4"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52473211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8A87A34-81AB-432B-8DAE-1953F412C126}" type="datetimeFigureOut">
              <a:rPr lang="en-US" smtClean="0"/>
              <a:t>5/3/2016</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smtClean="0"/>
              <a:t>‹#›</a:t>
            </a:fld>
            <a:endParaRPr lang="en-US" dirty="0"/>
          </a:p>
        </p:txBody>
      </p:sp>
      <p:pic>
        <p:nvPicPr>
          <p:cNvPr id="7" name="Picture 6"/>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1" y="-461166"/>
            <a:ext cx="2350790" cy="2390428"/>
          </a:xfrm>
          <a:prstGeom prst="rect">
            <a:avLst/>
          </a:prstGeom>
        </p:spPr>
      </p:pic>
    </p:spTree>
    <p:extLst>
      <p:ext uri="{BB962C8B-B14F-4D97-AF65-F5344CB8AC3E}">
        <p14:creationId xmlns:p14="http://schemas.microsoft.com/office/powerpoint/2010/main" val="1868131221"/>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spTree>
      <p:nvGrpSpPr>
        <p:cNvPr id="1" name=""/>
        <p:cNvGrpSpPr/>
        <p:nvPr/>
      </p:nvGrpSpPr>
      <p:grpSpPr>
        <a:xfrm>
          <a:off x="0" y="0"/>
          <a:ext cx="0" cy="0"/>
          <a:chOff x="0" y="0"/>
          <a:chExt cx="0" cy="0"/>
        </a:xfrm>
      </p:grpSpPr>
      <p:pic>
        <p:nvPicPr>
          <p:cNvPr id="9" name="Picture 8" descr="C3-HD-BT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4995862"/>
            <a:ext cx="9144000" cy="1862138"/>
          </a:xfrm>
          <a:prstGeom prst="rect">
            <a:avLst/>
          </a:prstGeom>
        </p:spPr>
      </p:pic>
      <p:sp>
        <p:nvSpPr>
          <p:cNvPr id="2" name="Title 1"/>
          <p:cNvSpPr>
            <a:spLocks noGrp="1"/>
          </p:cNvSpPr>
          <p:nvPr>
            <p:ph type="title"/>
          </p:nvPr>
        </p:nvSpPr>
        <p:spPr>
          <a:xfrm>
            <a:off x="594360" y="753534"/>
            <a:ext cx="7955280" cy="2801935"/>
          </a:xfrm>
        </p:spPr>
        <p:txBody>
          <a:bodyPr anchor="b">
            <a:normAutofit/>
          </a:bodyPr>
          <a:lstStyle>
            <a:lvl1pPr algn="r">
              <a:defRPr sz="4000"/>
            </a:lvl1pPr>
          </a:lstStyle>
          <a:p>
            <a:r>
              <a:rPr lang="en-US" smtClean="0"/>
              <a:t>Click to edit Master title style</a:t>
            </a:r>
            <a:endParaRPr lang="en-US" dirty="0"/>
          </a:p>
        </p:txBody>
      </p:sp>
      <p:sp>
        <p:nvSpPr>
          <p:cNvPr id="3" name="Text Placeholder 2"/>
          <p:cNvSpPr>
            <a:spLocks noGrp="1"/>
          </p:cNvSpPr>
          <p:nvPr>
            <p:ph type="body" idx="1"/>
          </p:nvPr>
        </p:nvSpPr>
        <p:spPr>
          <a:xfrm>
            <a:off x="594360" y="3641726"/>
            <a:ext cx="7955281" cy="1354134"/>
          </a:xfrm>
        </p:spPr>
        <p:txBody>
          <a:bodyPr>
            <a:normAutofit/>
          </a:bodyPr>
          <a:lstStyle>
            <a:lvl1pPr marL="0" indent="0" algn="r">
              <a:buNone/>
              <a:defRPr sz="22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a:xfrm>
            <a:off x="5562176" y="381001"/>
            <a:ext cx="2183130" cy="365125"/>
          </a:xfrm>
        </p:spPr>
        <p:txBody>
          <a:bodyPr/>
          <a:lstStyle>
            <a:lvl1pPr algn="r">
              <a:defRPr/>
            </a:lvl1pPr>
          </a:lstStyle>
          <a:p>
            <a:fld id="{48A87A34-81AB-432B-8DAE-1953F412C126}" type="datetimeFigureOut">
              <a:rPr lang="en-US" smtClean="0"/>
              <a:pPr/>
              <a:t>5/3/2016</a:t>
            </a:fld>
            <a:endParaRPr lang="en-US" dirty="0"/>
          </a:p>
        </p:txBody>
      </p:sp>
      <p:sp>
        <p:nvSpPr>
          <p:cNvPr id="5" name="Footer Placeholder 4"/>
          <p:cNvSpPr>
            <a:spLocks noGrp="1"/>
          </p:cNvSpPr>
          <p:nvPr>
            <p:ph type="ftr" sz="quarter" idx="11"/>
          </p:nvPr>
        </p:nvSpPr>
        <p:spPr>
          <a:xfrm>
            <a:off x="594360" y="381001"/>
            <a:ext cx="4830656" cy="365125"/>
          </a:xfrm>
        </p:spPr>
        <p:txBody>
          <a:bodyPr/>
          <a:lstStyle/>
          <a:p>
            <a:endParaRPr lang="en-US" dirty="0"/>
          </a:p>
        </p:txBody>
      </p:sp>
      <p:sp>
        <p:nvSpPr>
          <p:cNvPr id="6" name="Slide Number Placeholder 5"/>
          <p:cNvSpPr>
            <a:spLocks noGrp="1"/>
          </p:cNvSpPr>
          <p:nvPr>
            <p:ph type="sldNum" sz="quarter" idx="12"/>
          </p:nvPr>
        </p:nvSpPr>
        <p:spPr>
          <a:xfrm>
            <a:off x="7882466" y="381001"/>
            <a:ext cx="667173" cy="365125"/>
          </a:xfrm>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74594754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594360" y="2194560"/>
            <a:ext cx="3910579" cy="40690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4642099" y="2194560"/>
            <a:ext cx="3907540" cy="4069080"/>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48A87A34-81AB-432B-8DAE-1953F412C126}" type="datetimeFigureOut">
              <a:rPr lang="en-US" smtClean="0"/>
              <a:t>5/3/2016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2668301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2171700" y="762000"/>
            <a:ext cx="6377940" cy="1295400"/>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821279" y="2183802"/>
            <a:ext cx="3683659"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594359" y="3132667"/>
            <a:ext cx="3910579" cy="31309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4869018" y="2183802"/>
            <a:ext cx="3680621" cy="823912"/>
          </a:xfrm>
        </p:spPr>
        <p:txBody>
          <a:bodyPr anchor="b">
            <a:normAutofit/>
          </a:bodyPr>
          <a:lstStyle>
            <a:lvl1pPr marL="0" indent="0">
              <a:buNone/>
              <a:defRPr sz="2800" b="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4642098" y="3132667"/>
            <a:ext cx="3907541" cy="3130973"/>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48A87A34-81AB-432B-8DAE-1953F412C126}" type="datetimeFigureOut">
              <a:rPr lang="en-US" smtClean="0"/>
              <a:t>5/3/2016</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165197360"/>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48A87A34-81AB-432B-8DAE-1953F412C126}" type="datetimeFigureOut">
              <a:rPr lang="en-US" smtClean="0"/>
              <a:t>5/3/2016</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49372789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48A87A34-81AB-432B-8DAE-1953F412C126}" type="datetimeFigureOut">
              <a:rPr lang="en-US" smtClean="0"/>
              <a:t>5/3/2016</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34588288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3086100" cy="1600200"/>
          </a:xfrm>
        </p:spPr>
        <p:txBody>
          <a:bodyPr anchor="b"/>
          <a:lstStyle>
            <a:lvl1pPr algn="l">
              <a:defRPr sz="3200"/>
            </a:lvl1pPr>
          </a:lstStyle>
          <a:p>
            <a:r>
              <a:rPr lang="en-US" smtClean="0"/>
              <a:t>Click to edit Master title style</a:t>
            </a:r>
            <a:endParaRPr lang="en-US" dirty="0"/>
          </a:p>
        </p:txBody>
      </p:sp>
      <p:sp>
        <p:nvSpPr>
          <p:cNvPr id="3" name="Content Placeholder 2"/>
          <p:cNvSpPr>
            <a:spLocks noGrp="1"/>
          </p:cNvSpPr>
          <p:nvPr>
            <p:ph idx="1"/>
          </p:nvPr>
        </p:nvSpPr>
        <p:spPr>
          <a:xfrm>
            <a:off x="3886200" y="746760"/>
            <a:ext cx="4663440" cy="5516880"/>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594360" y="3124200"/>
            <a:ext cx="308610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107181697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94360" y="1524000"/>
            <a:ext cx="4075730" cy="1600200"/>
          </a:xfrm>
        </p:spPr>
        <p:txBody>
          <a:bodyPr anchor="b"/>
          <a:lstStyle>
            <a:lvl1pPr algn="l">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4877524" y="751242"/>
            <a:ext cx="3674234" cy="5512398"/>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594360" y="3124200"/>
            <a:ext cx="4075730" cy="3139440"/>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8A87A34-81AB-432B-8DAE-1953F412C126}" type="datetimeFigureOut">
              <a:rPr lang="en-US" smtClean="0"/>
              <a:t>5/3/2016</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smtClean="0"/>
              <a:t>‹#›</a:t>
            </a:fld>
            <a:endParaRPr lang="en-US" dirty="0"/>
          </a:p>
        </p:txBody>
      </p:sp>
    </p:spTree>
    <p:extLst>
      <p:ext uri="{BB962C8B-B14F-4D97-AF65-F5344CB8AC3E}">
        <p14:creationId xmlns:p14="http://schemas.microsoft.com/office/powerpoint/2010/main" val="2427972760"/>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1.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Picture 7" descr="C3-HD-TOP.png"/>
          <p:cNvPicPr>
            <a:picLocks noChangeAspect="1"/>
          </p:cNvPicPr>
          <p:nvPr/>
        </p:nvPicPr>
        <p:blipFill>
          <a:blip r:embed="rId19">
            <a:extLst>
              <a:ext uri="{28A0092B-C50C-407E-A947-70E740481C1C}">
                <a14:useLocalDpi xmlns:a14="http://schemas.microsoft.com/office/drawing/2010/main" val="0"/>
              </a:ext>
            </a:extLst>
          </a:blip>
          <a:stretch>
            <a:fillRect/>
          </a:stretch>
        </p:blipFill>
        <p:spPr>
          <a:xfrm>
            <a:off x="0" y="0"/>
            <a:ext cx="9144000" cy="1081088"/>
          </a:xfrm>
          <a:prstGeom prst="rect">
            <a:avLst/>
          </a:prstGeom>
        </p:spPr>
      </p:pic>
      <p:sp>
        <p:nvSpPr>
          <p:cNvPr id="2" name="Title Placeholder 1"/>
          <p:cNvSpPr>
            <a:spLocks noGrp="1"/>
          </p:cNvSpPr>
          <p:nvPr>
            <p:ph type="title"/>
          </p:nvPr>
        </p:nvSpPr>
        <p:spPr>
          <a:xfrm>
            <a:off x="2171700" y="764373"/>
            <a:ext cx="6377940" cy="1293028"/>
          </a:xfrm>
          <a:prstGeom prst="rect">
            <a:avLst/>
          </a:prstGeom>
        </p:spPr>
        <p:txBody>
          <a:bodyPr vert="horz" lIns="91440" tIns="45720" rIns="91440" bIns="45720" rtlCol="0" anchor="ctr">
            <a:normAutofit/>
          </a:bodyPr>
          <a:lstStyle/>
          <a:p>
            <a:r>
              <a:rPr lang="en-US" smtClean="0"/>
              <a:t>Click to edit Master title style</a:t>
            </a:r>
            <a:endParaRPr lang="en-US" dirty="0"/>
          </a:p>
        </p:txBody>
      </p:sp>
      <p:sp>
        <p:nvSpPr>
          <p:cNvPr id="3" name="Text Placeholder 2"/>
          <p:cNvSpPr>
            <a:spLocks noGrp="1"/>
          </p:cNvSpPr>
          <p:nvPr>
            <p:ph type="body" idx="1"/>
          </p:nvPr>
        </p:nvSpPr>
        <p:spPr>
          <a:xfrm>
            <a:off x="594360" y="2194560"/>
            <a:ext cx="7955280" cy="4069080"/>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6412230" y="6356351"/>
            <a:ext cx="213741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48A87A34-81AB-432B-8DAE-1953F412C126}" type="datetimeFigureOut">
              <a:rPr lang="en-US" smtClean="0"/>
              <a:pPr/>
              <a:t>5/3/2016</a:t>
            </a:fld>
            <a:endParaRPr lang="en-US" dirty="0"/>
          </a:p>
        </p:txBody>
      </p:sp>
      <p:sp>
        <p:nvSpPr>
          <p:cNvPr id="5" name="Footer Placeholder 4"/>
          <p:cNvSpPr>
            <a:spLocks noGrp="1"/>
          </p:cNvSpPr>
          <p:nvPr>
            <p:ph type="ftr" sz="quarter" idx="3"/>
          </p:nvPr>
        </p:nvSpPr>
        <p:spPr>
          <a:xfrm>
            <a:off x="594360" y="6355846"/>
            <a:ext cx="5680710" cy="365125"/>
          </a:xfrm>
          <a:prstGeom prst="rect">
            <a:avLst/>
          </a:prstGeom>
        </p:spPr>
        <p:txBody>
          <a:bodyPr vert="horz" lIns="91440" tIns="45720" rIns="91440" bIns="45720" rtlCol="0" anchor="ctr"/>
          <a:lstStyle>
            <a:lvl1pPr algn="l">
              <a:defRPr sz="105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6572250" y="381001"/>
            <a:ext cx="197739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smtClean="0"/>
              <a:pPr/>
              <a:t>‹#›</a:t>
            </a:fld>
            <a:endParaRPr lang="en-US" dirty="0"/>
          </a:p>
        </p:txBody>
      </p:sp>
    </p:spTree>
    <p:extLst>
      <p:ext uri="{BB962C8B-B14F-4D97-AF65-F5344CB8AC3E}">
        <p14:creationId xmlns:p14="http://schemas.microsoft.com/office/powerpoint/2010/main" val="1944792319"/>
      </p:ext>
    </p:extLst>
  </p:cSld>
  <p:clrMap bg1="lt1" tx1="dk1" bg2="lt2" tx2="dk2" accent1="accent1" accent2="accent2" accent3="accent3" accent4="accent4" accent5="accent5" accent6="accent6" hlink="hlink" folHlink="folHlink"/>
  <p:sldLayoutIdLst>
    <p:sldLayoutId id="2147483670" r:id="rId1"/>
    <p:sldLayoutId id="2147483671" r:id="rId2"/>
    <p:sldLayoutId id="2147483672" r:id="rId3"/>
    <p:sldLayoutId id="2147483673" r:id="rId4"/>
    <p:sldLayoutId id="2147483674" r:id="rId5"/>
    <p:sldLayoutId id="2147483675" r:id="rId6"/>
    <p:sldLayoutId id="2147483676" r:id="rId7"/>
    <p:sldLayoutId id="2147483677" r:id="rId8"/>
    <p:sldLayoutId id="2147483678" r:id="rId9"/>
    <p:sldLayoutId id="2147483679" r:id="rId10"/>
    <p:sldLayoutId id="2147483680" r:id="rId11"/>
    <p:sldLayoutId id="2147483681" r:id="rId12"/>
    <p:sldLayoutId id="2147483682" r:id="rId13"/>
    <p:sldLayoutId id="2147483683" r:id="rId14"/>
    <p:sldLayoutId id="2147483684" r:id="rId15"/>
    <p:sldLayoutId id="2147483685" r:id="rId16"/>
    <p:sldLayoutId id="2147483686" r:id="rId17"/>
  </p:sldLayoutIdLst>
  <p:txStyles>
    <p:title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2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17.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hyperlink" Target="ICS%20270%20Final%20Project/Source%20Documents/SD_Striker.pdf" TargetMode="Externa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hyperlink" Target="ICS%20270%20Final%20Project/Source%20Documents/SD_Helper.pdf" TargetMode="External"/></Relationships>
</file>

<file path=ppt/slides/_rels/slide24.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hyperlink" Target="ICS%20270%20Final%20Project/Source%20Documents/SD_Dungeon.pdf" TargetMode="External"/><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hyperlink" Target="ICS%20270%20Final%20Project/Source%20Documents/SD_Monster.pdf" TargetMode="External"/></Relationships>
</file>

<file path=ppt/slides/_rels/slide25.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hyperlink" Target="MonsterStrikeDatabase.accdb" TargetMode="Externa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hyperlink" Target="About.pdf" TargetMode="Externa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2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hyperlink" Target="Help.pdf" TargetMode="Externa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hyperlink" Target="Maintenance.pdf" TargetMode="Externa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1.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01600" y="1860789"/>
            <a:ext cx="5900057" cy="1825096"/>
          </a:xfrm>
        </p:spPr>
        <p:txBody>
          <a:bodyPr>
            <a:normAutofit fontScale="90000"/>
          </a:bodyPr>
          <a:lstStyle/>
          <a:p>
            <a:pPr algn="ctr"/>
            <a:r>
              <a:rPr lang="en-US" dirty="0" smtClean="0"/>
              <a:t>Monster Strike Database</a:t>
            </a:r>
            <a:endParaRPr lang="en-US" dirty="0"/>
          </a:p>
        </p:txBody>
      </p:sp>
      <p:sp>
        <p:nvSpPr>
          <p:cNvPr id="3" name="Subtitle 2"/>
          <p:cNvSpPr>
            <a:spLocks noGrp="1"/>
          </p:cNvSpPr>
          <p:nvPr>
            <p:ph type="subTitle" idx="1"/>
          </p:nvPr>
        </p:nvSpPr>
        <p:spPr>
          <a:xfrm>
            <a:off x="1516743" y="4077149"/>
            <a:ext cx="9448800" cy="1927547"/>
          </a:xfrm>
        </p:spPr>
        <p:txBody>
          <a:bodyPr>
            <a:normAutofit lnSpcReduction="10000"/>
          </a:bodyPr>
          <a:lstStyle/>
          <a:p>
            <a:r>
              <a:rPr lang="en-US" dirty="0" smtClean="0"/>
              <a:t>Presented by: </a:t>
            </a:r>
          </a:p>
          <a:p>
            <a:r>
              <a:rPr lang="en-US" dirty="0"/>
              <a:t>	</a:t>
            </a:r>
            <a:r>
              <a:rPr lang="en-US" dirty="0" smtClean="0"/>
              <a:t>Brant-Andrew Cruz </a:t>
            </a:r>
          </a:p>
          <a:p>
            <a:r>
              <a:rPr lang="en-US" dirty="0"/>
              <a:t>	Sarah Ito</a:t>
            </a:r>
          </a:p>
          <a:p>
            <a:r>
              <a:rPr lang="en-US" dirty="0" smtClean="0"/>
              <a:t>	Kelcie Wade</a:t>
            </a:r>
          </a:p>
          <a:p>
            <a:r>
              <a:rPr lang="en-US" dirty="0" smtClean="0"/>
              <a:t>	Jason Len</a:t>
            </a:r>
            <a:endParaRPr lang="en-US" dirty="0"/>
          </a:p>
        </p:txBody>
      </p:sp>
    </p:spTree>
    <p:extLst>
      <p:ext uri="{BB962C8B-B14F-4D97-AF65-F5344CB8AC3E}">
        <p14:creationId xmlns:p14="http://schemas.microsoft.com/office/powerpoint/2010/main" val="2138410112"/>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rotWithShape="1">
          <a:blip r:embed="rId2">
            <a:extLst>
              <a:ext uri="{28A0092B-C50C-407E-A947-70E740481C1C}">
                <a14:useLocalDpi xmlns:a14="http://schemas.microsoft.com/office/drawing/2010/main" val="0"/>
              </a:ext>
            </a:extLst>
          </a:blip>
          <a:srcRect b="7823"/>
          <a:stretch/>
        </p:blipFill>
        <p:spPr>
          <a:xfrm>
            <a:off x="128573" y="1652901"/>
            <a:ext cx="8810726" cy="5043386"/>
          </a:xfrm>
          <a:prstGeom prst="rect">
            <a:avLst/>
          </a:prstGeom>
        </p:spPr>
      </p:pic>
      <p:sp>
        <p:nvSpPr>
          <p:cNvPr id="6" name="Oval 5"/>
          <p:cNvSpPr/>
          <p:nvPr/>
        </p:nvSpPr>
        <p:spPr>
          <a:xfrm>
            <a:off x="-210264" y="3736344"/>
            <a:ext cx="1575881" cy="1348902"/>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Oval 6"/>
          <p:cNvSpPr/>
          <p:nvPr/>
        </p:nvSpPr>
        <p:spPr>
          <a:xfrm>
            <a:off x="7716454" y="3492523"/>
            <a:ext cx="1575881" cy="134890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Oval 7"/>
          <p:cNvSpPr/>
          <p:nvPr/>
        </p:nvSpPr>
        <p:spPr>
          <a:xfrm>
            <a:off x="7716454" y="5509098"/>
            <a:ext cx="1575881" cy="134890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Title 1"/>
          <p:cNvSpPr txBox="1">
            <a:spLocks/>
          </p:cNvSpPr>
          <p:nvPr/>
        </p:nvSpPr>
        <p:spPr>
          <a:xfrm>
            <a:off x="2060301" y="501459"/>
            <a:ext cx="7083699" cy="1293028"/>
          </a:xfrm>
          <a:prstGeom prst="rect">
            <a:avLst/>
          </a:prstGeom>
        </p:spPr>
        <p:txBody>
          <a:bodyPr vert="horz" lIns="91440" tIns="45720" rIns="91440" bIns="45720" rtlCol="0" anchor="ctr">
            <a:normAutofit/>
          </a:bodyPr>
          <a:lstStyle>
            <a:lvl1pPr algn="r" defTabSz="914400" rtl="0" eaLnBrk="1" latinLnBrk="0" hangingPunct="1">
              <a:lnSpc>
                <a:spcPct val="90000"/>
              </a:lnSpc>
              <a:spcBef>
                <a:spcPct val="0"/>
              </a:spcBef>
              <a:buNone/>
              <a:defRPr sz="4000" kern="1200" cap="all" baseline="0">
                <a:solidFill>
                  <a:schemeClr val="tx1"/>
                </a:solidFill>
                <a:latin typeface="+mj-lt"/>
                <a:ea typeface="+mj-ea"/>
                <a:cs typeface="+mj-cs"/>
              </a:defRPr>
            </a:lvl1pPr>
          </a:lstStyle>
          <a:p>
            <a:r>
              <a:rPr lang="en-US" dirty="0" smtClean="0"/>
              <a:t>Project Schedule: Pert B</a:t>
            </a:r>
            <a:endParaRPr lang="en-US" dirty="0"/>
          </a:p>
        </p:txBody>
      </p:sp>
    </p:spTree>
    <p:extLst>
      <p:ext uri="{BB962C8B-B14F-4D97-AF65-F5344CB8AC3E}">
        <p14:creationId xmlns:p14="http://schemas.microsoft.com/office/powerpoint/2010/main" val="319719944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wipe(left)">
                                      <p:cBhvr>
                                        <p:cTn id="7" dur="3000"/>
                                        <p:tgtEl>
                                          <p:spTgt spid="3"/>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7"/>
                                        </p:tgtEl>
                                        <p:attrNameLst>
                                          <p:attrName>style.visibility</p:attrName>
                                        </p:attrNameLst>
                                      </p:cBhvr>
                                      <p:to>
                                        <p:strVal val="visible"/>
                                      </p:to>
                                    </p:set>
                                  </p:childTnLst>
                                </p:cTn>
                              </p:par>
                              <p:par>
                                <p:cTn id="12" presetID="1" presetClass="entr" presetSubtype="0" fill="hold" grpId="0" nodeType="withEffect">
                                  <p:stCondLst>
                                    <p:cond delay="0"/>
                                  </p:stCondLst>
                                  <p:childTnLst>
                                    <p:set>
                                      <p:cBhvr>
                                        <p:cTn id="13"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rotWithShape="1">
          <a:blip r:embed="rId2">
            <a:extLst>
              <a:ext uri="{28A0092B-C50C-407E-A947-70E740481C1C}">
                <a14:useLocalDpi xmlns:a14="http://schemas.microsoft.com/office/drawing/2010/main" val="0"/>
              </a:ext>
            </a:extLst>
          </a:blip>
          <a:srcRect t="22986" b="8314"/>
          <a:stretch/>
        </p:blipFill>
        <p:spPr>
          <a:xfrm>
            <a:off x="256419" y="1604494"/>
            <a:ext cx="8742438" cy="5046133"/>
          </a:xfrm>
          <a:prstGeom prst="rect">
            <a:avLst/>
          </a:prstGeom>
        </p:spPr>
      </p:pic>
      <p:sp>
        <p:nvSpPr>
          <p:cNvPr id="9" name="Oval 8"/>
          <p:cNvSpPr/>
          <p:nvPr/>
        </p:nvSpPr>
        <p:spPr>
          <a:xfrm>
            <a:off x="1463164" y="2553932"/>
            <a:ext cx="1575881" cy="134890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Oval 9"/>
          <p:cNvSpPr/>
          <p:nvPr/>
        </p:nvSpPr>
        <p:spPr>
          <a:xfrm>
            <a:off x="1463163" y="5272399"/>
            <a:ext cx="1575881" cy="1348902"/>
          </a:xfrm>
          <a:prstGeom prst="ellipse">
            <a:avLst/>
          </a:prstGeom>
          <a:noFill/>
          <a:ln w="76200">
            <a:solidFill>
              <a:srgbClr val="92D05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itle 1"/>
          <p:cNvSpPr>
            <a:spLocks noGrp="1"/>
          </p:cNvSpPr>
          <p:nvPr>
            <p:ph type="title"/>
          </p:nvPr>
        </p:nvSpPr>
        <p:spPr>
          <a:xfrm>
            <a:off x="2060301" y="486945"/>
            <a:ext cx="7083699" cy="1293028"/>
          </a:xfrm>
        </p:spPr>
        <p:txBody>
          <a:bodyPr/>
          <a:lstStyle/>
          <a:p>
            <a:r>
              <a:rPr lang="en-US" dirty="0" smtClean="0"/>
              <a:t>Project Schedule: Pert C</a:t>
            </a:r>
            <a:endParaRPr lang="en-US" dirty="0"/>
          </a:p>
        </p:txBody>
      </p:sp>
    </p:spTree>
    <p:extLst>
      <p:ext uri="{BB962C8B-B14F-4D97-AF65-F5344CB8AC3E}">
        <p14:creationId xmlns:p14="http://schemas.microsoft.com/office/powerpoint/2010/main" val="1686430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Analysis:  Overview</a:t>
            </a:r>
            <a:endParaRPr lang="en-US" dirty="0"/>
          </a:p>
        </p:txBody>
      </p:sp>
      <p:sp>
        <p:nvSpPr>
          <p:cNvPr id="3" name="Content Placeholder 2"/>
          <p:cNvSpPr>
            <a:spLocks noGrp="1"/>
          </p:cNvSpPr>
          <p:nvPr>
            <p:ph idx="1"/>
          </p:nvPr>
        </p:nvSpPr>
        <p:spPr/>
        <p:txBody>
          <a:bodyPr>
            <a:normAutofit fontScale="92500" lnSpcReduction="20000"/>
          </a:bodyPr>
          <a:lstStyle/>
          <a:p>
            <a:endParaRPr lang="en-US" dirty="0"/>
          </a:p>
          <a:p>
            <a:pPr algn="just"/>
            <a:r>
              <a:rPr lang="en-US" dirty="0" smtClean="0"/>
              <a:t>Currently </a:t>
            </a:r>
            <a:r>
              <a:rPr lang="en-US" dirty="0"/>
              <a:t>there is no system in place that addresses the goals of this project. </a:t>
            </a:r>
          </a:p>
          <a:p>
            <a:pPr algn="just"/>
            <a:r>
              <a:rPr lang="en-US" dirty="0"/>
              <a:t>Based upon multiple surveys and interviews with various players and administrators of this game, our team has designed a new database and software system that will increase the productivity and enjoyment of the players of this game. </a:t>
            </a:r>
            <a:endParaRPr lang="en-US" dirty="0" smtClean="0"/>
          </a:p>
          <a:p>
            <a:pPr algn="just"/>
            <a:r>
              <a:rPr lang="en-US" dirty="0" smtClean="0"/>
              <a:t>While </a:t>
            </a:r>
            <a:r>
              <a:rPr lang="en-US" dirty="0"/>
              <a:t>this system is designed to be used with the original Monster Strike game, its operating platform will be a separate department from the actual game</a:t>
            </a:r>
            <a:r>
              <a:rPr lang="en-US" dirty="0" smtClean="0"/>
              <a:t>.</a:t>
            </a:r>
          </a:p>
          <a:p>
            <a:pPr algn="just"/>
            <a:r>
              <a:rPr lang="en-US" dirty="0" smtClean="0"/>
              <a:t>This </a:t>
            </a:r>
            <a:r>
              <a:rPr lang="en-US" dirty="0"/>
              <a:t>new system will provide an environment in which all end-users and managers have access to real-time data, and there by allowing for a better game experience in which the users can better help out and get help in their game play from their Monster Strike community. </a:t>
            </a:r>
          </a:p>
        </p:txBody>
      </p:sp>
    </p:spTree>
    <p:extLst>
      <p:ext uri="{BB962C8B-B14F-4D97-AF65-F5344CB8AC3E}">
        <p14:creationId xmlns:p14="http://schemas.microsoft.com/office/powerpoint/2010/main" val="207785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3">
                                            <p:txEl>
                                              <p:pRg st="1" end="1"/>
                                            </p:txEl>
                                          </p:spTgt>
                                        </p:tgtEl>
                                        <p:attrNameLst>
                                          <p:attrName>style.visibility</p:attrName>
                                        </p:attrNameLst>
                                      </p:cBhvr>
                                      <p:to>
                                        <p:strVal val="visible"/>
                                      </p:to>
                                    </p:set>
                                    <p:animEffect transition="in" filter="fade">
                                      <p:cBhvr>
                                        <p:cTn id="7" dur="1000"/>
                                        <p:tgtEl>
                                          <p:spTgt spid="3">
                                            <p:txEl>
                                              <p:pRg st="1" end="1"/>
                                            </p:txEl>
                                          </p:spTgt>
                                        </p:tgtEl>
                                      </p:cBhvr>
                                    </p:animEffect>
                                    <p:anim calcmode="lin" valueType="num">
                                      <p:cBhvr>
                                        <p:cTn id="8"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1" end="1"/>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3">
                                            <p:txEl>
                                              <p:pRg st="1" end="1"/>
                                            </p:txEl>
                                          </p:spTgt>
                                        </p:tgtEl>
                                        <p:attrNameLst>
                                          <p:attrName>ppt_c</p:attrName>
                                        </p:attrNameLst>
                                      </p:cBhvr>
                                      <p:to>
                                        <a:schemeClr val="bg2"/>
                                      </p:to>
                                    </p:animClr>
                                  </p:sub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3">
                                            <p:txEl>
                                              <p:pRg st="2" end="2"/>
                                            </p:txEl>
                                          </p:spTgt>
                                        </p:tgtEl>
                                        <p:attrNameLst>
                                          <p:attrName>style.visibility</p:attrName>
                                        </p:attrNameLst>
                                      </p:cBhvr>
                                      <p:to>
                                        <p:strVal val="visible"/>
                                      </p:to>
                                    </p:set>
                                    <p:animEffect transition="in" filter="fade">
                                      <p:cBhvr>
                                        <p:cTn id="14" dur="1000"/>
                                        <p:tgtEl>
                                          <p:spTgt spid="3">
                                            <p:txEl>
                                              <p:pRg st="2" end="2"/>
                                            </p:txEl>
                                          </p:spTgt>
                                        </p:tgtEl>
                                      </p:cBhvr>
                                    </p:animEffect>
                                    <p:anim calcmode="lin" valueType="num">
                                      <p:cBhvr>
                                        <p:cTn id="15" dur="1000" fill="hold"/>
                                        <p:tgtEl>
                                          <p:spTgt spid="3">
                                            <p:txEl>
                                              <p:pRg st="2" end="2"/>
                                            </p:txEl>
                                          </p:spTgt>
                                        </p:tgtEl>
                                        <p:attrNameLst>
                                          <p:attrName>ppt_x</p:attrName>
                                        </p:attrNameLst>
                                      </p:cBhvr>
                                      <p:tavLst>
                                        <p:tav tm="0">
                                          <p:val>
                                            <p:strVal val="#ppt_x"/>
                                          </p:val>
                                        </p:tav>
                                        <p:tav tm="100000">
                                          <p:val>
                                            <p:strVal val="#ppt_x"/>
                                          </p:val>
                                        </p:tav>
                                      </p:tavLst>
                                    </p:anim>
                                    <p:anim calcmode="lin" valueType="num">
                                      <p:cBhvr>
                                        <p:cTn id="16" dur="1000" fill="hold"/>
                                        <p:tgtEl>
                                          <p:spTgt spid="3">
                                            <p:txEl>
                                              <p:pRg st="2" end="2"/>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3">
                                            <p:txEl>
                                              <p:pRg st="2" end="2"/>
                                            </p:txEl>
                                          </p:spTgt>
                                        </p:tgtEl>
                                        <p:attrNameLst>
                                          <p:attrName>ppt_c</p:attrName>
                                        </p:attrNameLst>
                                      </p:cBhvr>
                                      <p:to>
                                        <a:schemeClr val="bg2"/>
                                      </p:to>
                                    </p:animClr>
                                  </p:subTnLst>
                                </p:cTn>
                              </p:par>
                            </p:childTnLst>
                          </p:cTn>
                        </p:par>
                      </p:childTnLst>
                    </p:cTn>
                  </p:par>
                  <p:par>
                    <p:cTn id="17" fill="hold">
                      <p:stCondLst>
                        <p:cond delay="indefinite"/>
                      </p:stCondLst>
                      <p:childTnLst>
                        <p:par>
                          <p:cTn id="18" fill="hold">
                            <p:stCondLst>
                              <p:cond delay="0"/>
                            </p:stCondLst>
                            <p:childTnLst>
                              <p:par>
                                <p:cTn id="19" presetID="42" presetClass="entr" presetSubtype="0" fill="hold" nodeType="clickEffect">
                                  <p:stCondLst>
                                    <p:cond delay="0"/>
                                  </p:stCondLst>
                                  <p:childTnLst>
                                    <p:set>
                                      <p:cBhvr>
                                        <p:cTn id="20" dur="1" fill="hold">
                                          <p:stCondLst>
                                            <p:cond delay="0"/>
                                          </p:stCondLst>
                                        </p:cTn>
                                        <p:tgtEl>
                                          <p:spTgt spid="3">
                                            <p:txEl>
                                              <p:pRg st="3" end="3"/>
                                            </p:txEl>
                                          </p:spTgt>
                                        </p:tgtEl>
                                        <p:attrNameLst>
                                          <p:attrName>style.visibility</p:attrName>
                                        </p:attrNameLst>
                                      </p:cBhvr>
                                      <p:to>
                                        <p:strVal val="visible"/>
                                      </p:to>
                                    </p:set>
                                    <p:animEffect transition="in" filter="fade">
                                      <p:cBhvr>
                                        <p:cTn id="21" dur="1000"/>
                                        <p:tgtEl>
                                          <p:spTgt spid="3">
                                            <p:txEl>
                                              <p:pRg st="3" end="3"/>
                                            </p:txEl>
                                          </p:spTgt>
                                        </p:tgtEl>
                                      </p:cBhvr>
                                    </p:animEffect>
                                    <p:anim calcmode="lin" valueType="num">
                                      <p:cBhvr>
                                        <p:cTn id="22"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3" dur="1000" fill="hold"/>
                                        <p:tgtEl>
                                          <p:spTgt spid="3">
                                            <p:txEl>
                                              <p:pRg st="3" end="3"/>
                                            </p:txEl>
                                          </p:spTgt>
                                        </p:tgtEl>
                                        <p:attrNameLst>
                                          <p:attrName>ppt_y</p:attrName>
                                        </p:attrNameLst>
                                      </p:cBhvr>
                                      <p:tavLst>
                                        <p:tav tm="0">
                                          <p:val>
                                            <p:strVal val="#ppt_y+.1"/>
                                          </p:val>
                                        </p:tav>
                                        <p:tav tm="100000">
                                          <p:val>
                                            <p:strVal val="#ppt_y"/>
                                          </p:val>
                                        </p:tav>
                                      </p:tavLst>
                                    </p:anim>
                                  </p:childTnLst>
                                  <p:subTnLst>
                                    <p:animClr clrSpc="rgb" dir="cw">
                                      <p:cBhvr override="childStyle">
                                        <p:cTn dur="1" fill="hold" display="0" masterRel="nextClick" afterEffect="1"/>
                                        <p:tgtEl>
                                          <p:spTgt spid="3">
                                            <p:txEl>
                                              <p:pRg st="3" end="3"/>
                                            </p:txEl>
                                          </p:spTgt>
                                        </p:tgtEl>
                                        <p:attrNameLst>
                                          <p:attrName>ppt_c</p:attrName>
                                        </p:attrNameLst>
                                      </p:cBhvr>
                                      <p:to>
                                        <a:schemeClr val="bg2"/>
                                      </p:to>
                                    </p:animClr>
                                  </p:subTnLst>
                                </p:cTn>
                              </p:par>
                            </p:childTnLst>
                          </p:cTn>
                        </p:par>
                      </p:childTnLst>
                    </p:cTn>
                  </p:par>
                  <p:par>
                    <p:cTn id="24" fill="hold">
                      <p:stCondLst>
                        <p:cond delay="indefinite"/>
                      </p:stCondLst>
                      <p:childTnLst>
                        <p:par>
                          <p:cTn id="25" fill="hold">
                            <p:stCondLst>
                              <p:cond delay="0"/>
                            </p:stCondLst>
                            <p:childTnLst>
                              <p:par>
                                <p:cTn id="26" presetID="42" presetClass="entr" presetSubtype="0" fill="hold" nodeType="clickEffect">
                                  <p:stCondLst>
                                    <p:cond delay="0"/>
                                  </p:stCondLst>
                                  <p:childTnLst>
                                    <p:set>
                                      <p:cBhvr>
                                        <p:cTn id="27" dur="1" fill="hold">
                                          <p:stCondLst>
                                            <p:cond delay="0"/>
                                          </p:stCondLst>
                                        </p:cTn>
                                        <p:tgtEl>
                                          <p:spTgt spid="3">
                                            <p:txEl>
                                              <p:pRg st="4" end="4"/>
                                            </p:txEl>
                                          </p:spTgt>
                                        </p:tgtEl>
                                        <p:attrNameLst>
                                          <p:attrName>style.visibility</p:attrName>
                                        </p:attrNameLst>
                                      </p:cBhvr>
                                      <p:to>
                                        <p:strVal val="visible"/>
                                      </p:to>
                                    </p:set>
                                    <p:animEffect transition="in" filter="fade">
                                      <p:cBhvr>
                                        <p:cTn id="28" dur="1000"/>
                                        <p:tgtEl>
                                          <p:spTgt spid="3">
                                            <p:txEl>
                                              <p:pRg st="4" end="4"/>
                                            </p:txEl>
                                          </p:spTgt>
                                        </p:tgtEl>
                                      </p:cBhvr>
                                    </p:animEffect>
                                    <p:anim calcmode="lin" valueType="num">
                                      <p:cBhvr>
                                        <p:cTn id="29"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30"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764373"/>
            <a:ext cx="6575576" cy="1293028"/>
          </a:xfrm>
        </p:spPr>
        <p:txBody>
          <a:bodyPr>
            <a:normAutofit/>
          </a:bodyPr>
          <a:lstStyle/>
          <a:p>
            <a:r>
              <a:rPr lang="en-US" dirty="0" smtClean="0"/>
              <a:t>Feasibility Analysis:  Economic Overview</a:t>
            </a:r>
            <a:endParaRPr lang="en-US" dirty="0"/>
          </a:p>
        </p:txBody>
      </p:sp>
      <p:sp>
        <p:nvSpPr>
          <p:cNvPr id="3" name="Content Placeholder 2"/>
          <p:cNvSpPr>
            <a:spLocks noGrp="1"/>
          </p:cNvSpPr>
          <p:nvPr>
            <p:ph idx="1"/>
          </p:nvPr>
        </p:nvSpPr>
        <p:spPr>
          <a:xfrm>
            <a:off x="494211" y="2254373"/>
            <a:ext cx="7746819" cy="4385247"/>
          </a:xfrm>
        </p:spPr>
        <p:txBody>
          <a:bodyPr>
            <a:normAutofit/>
          </a:bodyPr>
          <a:lstStyle/>
          <a:p>
            <a:r>
              <a:rPr lang="en-US" dirty="0" smtClean="0"/>
              <a:t>Tangible Benefits</a:t>
            </a:r>
          </a:p>
          <a:p>
            <a:pPr lvl="1"/>
            <a:r>
              <a:rPr lang="en-US" dirty="0" smtClean="0"/>
              <a:t>proposed $6/year subscription fee at an estimated 3 million subscription.  </a:t>
            </a:r>
          </a:p>
          <a:p>
            <a:pPr lvl="1"/>
            <a:endParaRPr lang="en-US" dirty="0" smtClean="0"/>
          </a:p>
          <a:p>
            <a:r>
              <a:rPr lang="en-US" dirty="0" smtClean="0"/>
              <a:t>Intangible Benefits</a:t>
            </a:r>
          </a:p>
          <a:p>
            <a:pPr lvl="1" algn="just"/>
            <a:r>
              <a:rPr lang="en-US" dirty="0" smtClean="0"/>
              <a:t>Fosters the comradery of the Monster Strike game, so users enjoyment of the game increases. </a:t>
            </a:r>
          </a:p>
          <a:p>
            <a:pPr lvl="1" algn="just"/>
            <a:endParaRPr lang="en-US" dirty="0" smtClean="0"/>
          </a:p>
          <a:p>
            <a:r>
              <a:rPr lang="en-US" dirty="0" smtClean="0"/>
              <a:t>Cost</a:t>
            </a:r>
          </a:p>
          <a:p>
            <a:pPr lvl="1"/>
            <a:r>
              <a:rPr lang="en-US" dirty="0" smtClean="0"/>
              <a:t>One-Time</a:t>
            </a:r>
          </a:p>
          <a:p>
            <a:pPr lvl="1"/>
            <a:r>
              <a:rPr lang="en-US" dirty="0" smtClean="0"/>
              <a:t>Recurring</a:t>
            </a:r>
            <a:endParaRPr lang="en-US" dirty="0"/>
          </a:p>
        </p:txBody>
      </p:sp>
    </p:spTree>
    <p:extLst>
      <p:ext uri="{BB962C8B-B14F-4D97-AF65-F5344CB8AC3E}">
        <p14:creationId xmlns:p14="http://schemas.microsoft.com/office/powerpoint/2010/main" val="11466798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animEffect transition="in" filter="fade">
                                      <p:cBhvr>
                                        <p:cTn id="7" dur="1000"/>
                                        <p:tgtEl>
                                          <p:spTgt spid="3">
                                            <p:txEl>
                                              <p:pRg st="0" end="0"/>
                                            </p:txEl>
                                          </p:spTgt>
                                        </p:tgtEl>
                                      </p:cBhvr>
                                    </p:animEffect>
                                    <p:anim calcmode="lin" valueType="num">
                                      <p:cBhvr>
                                        <p:cTn id="8" dur="1000" fill="hold"/>
                                        <p:tgtEl>
                                          <p:spTgt spid="3">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3">
                                            <p:txEl>
                                              <p:pRg st="0" end="0"/>
                                            </p:txEl>
                                          </p:spTgt>
                                        </p:tgtEl>
                                        <p:attrNameLst>
                                          <p:attrName>ppt_y</p:attrName>
                                        </p:attrNameLst>
                                      </p:cBhvr>
                                      <p:tavLst>
                                        <p:tav tm="0">
                                          <p:val>
                                            <p:strVal val="#ppt_y+.1"/>
                                          </p:val>
                                        </p:tav>
                                        <p:tav tm="100000">
                                          <p:val>
                                            <p:strVal val="#ppt_y"/>
                                          </p:val>
                                        </p:tav>
                                      </p:tavLst>
                                    </p:anim>
                                  </p:childTnLst>
                                </p:cTn>
                              </p:par>
                              <p:par>
                                <p:cTn id="10" presetID="42" presetClass="entr" presetSubtype="0" fill="hold" nodeType="withEffect">
                                  <p:stCondLst>
                                    <p:cond delay="0"/>
                                  </p:stCondLst>
                                  <p:childTnLst>
                                    <p:set>
                                      <p:cBhvr>
                                        <p:cTn id="11" dur="1" fill="hold">
                                          <p:stCondLst>
                                            <p:cond delay="0"/>
                                          </p:stCondLst>
                                        </p:cTn>
                                        <p:tgtEl>
                                          <p:spTgt spid="3">
                                            <p:txEl>
                                              <p:pRg st="1" end="1"/>
                                            </p:txEl>
                                          </p:spTgt>
                                        </p:tgtEl>
                                        <p:attrNameLst>
                                          <p:attrName>style.visibility</p:attrName>
                                        </p:attrNameLst>
                                      </p:cBhvr>
                                      <p:to>
                                        <p:strVal val="visible"/>
                                      </p:to>
                                    </p:set>
                                    <p:animEffect transition="in" filter="fade">
                                      <p:cBhvr>
                                        <p:cTn id="12" dur="1000"/>
                                        <p:tgtEl>
                                          <p:spTgt spid="3">
                                            <p:txEl>
                                              <p:pRg st="1" end="1"/>
                                            </p:txEl>
                                          </p:spTgt>
                                        </p:tgtEl>
                                      </p:cBhvr>
                                    </p:animEffect>
                                    <p:anim calcmode="lin" valueType="num">
                                      <p:cBhvr>
                                        <p:cTn id="13" dur="1000" fill="hold"/>
                                        <p:tgtEl>
                                          <p:spTgt spid="3">
                                            <p:txEl>
                                              <p:pRg st="1" end="1"/>
                                            </p:txEl>
                                          </p:spTgt>
                                        </p:tgtEl>
                                        <p:attrNameLst>
                                          <p:attrName>ppt_x</p:attrName>
                                        </p:attrNameLst>
                                      </p:cBhvr>
                                      <p:tavLst>
                                        <p:tav tm="0">
                                          <p:val>
                                            <p:strVal val="#ppt_x"/>
                                          </p:val>
                                        </p:tav>
                                        <p:tav tm="100000">
                                          <p:val>
                                            <p:strVal val="#ppt_x"/>
                                          </p:val>
                                        </p:tav>
                                      </p:tavLst>
                                    </p:anim>
                                    <p:anim calcmode="lin" valueType="num">
                                      <p:cBhvr>
                                        <p:cTn id="14" dur="1000" fill="hold"/>
                                        <p:tgtEl>
                                          <p:spTgt spid="3">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42" presetClass="entr" presetSubtype="0" fill="hold" nodeType="clickEffect">
                                  <p:stCondLst>
                                    <p:cond delay="0"/>
                                  </p:stCondLst>
                                  <p:childTnLst>
                                    <p:set>
                                      <p:cBhvr>
                                        <p:cTn id="18" dur="1" fill="hold">
                                          <p:stCondLst>
                                            <p:cond delay="0"/>
                                          </p:stCondLst>
                                        </p:cTn>
                                        <p:tgtEl>
                                          <p:spTgt spid="3">
                                            <p:txEl>
                                              <p:pRg st="3" end="3"/>
                                            </p:txEl>
                                          </p:spTgt>
                                        </p:tgtEl>
                                        <p:attrNameLst>
                                          <p:attrName>style.visibility</p:attrName>
                                        </p:attrNameLst>
                                      </p:cBhvr>
                                      <p:to>
                                        <p:strVal val="visible"/>
                                      </p:to>
                                    </p:set>
                                    <p:animEffect transition="in" filter="fade">
                                      <p:cBhvr>
                                        <p:cTn id="19" dur="1000"/>
                                        <p:tgtEl>
                                          <p:spTgt spid="3">
                                            <p:txEl>
                                              <p:pRg st="3" end="3"/>
                                            </p:txEl>
                                          </p:spTgt>
                                        </p:tgtEl>
                                      </p:cBhvr>
                                    </p:animEffect>
                                    <p:anim calcmode="lin" valueType="num">
                                      <p:cBhvr>
                                        <p:cTn id="20" dur="1000" fill="hold"/>
                                        <p:tgtEl>
                                          <p:spTgt spid="3">
                                            <p:txEl>
                                              <p:pRg st="3" end="3"/>
                                            </p:txEl>
                                          </p:spTgt>
                                        </p:tgtEl>
                                        <p:attrNameLst>
                                          <p:attrName>ppt_x</p:attrName>
                                        </p:attrNameLst>
                                      </p:cBhvr>
                                      <p:tavLst>
                                        <p:tav tm="0">
                                          <p:val>
                                            <p:strVal val="#ppt_x"/>
                                          </p:val>
                                        </p:tav>
                                        <p:tav tm="100000">
                                          <p:val>
                                            <p:strVal val="#ppt_x"/>
                                          </p:val>
                                        </p:tav>
                                      </p:tavLst>
                                    </p:anim>
                                    <p:anim calcmode="lin" valueType="num">
                                      <p:cBhvr>
                                        <p:cTn id="21" dur="1000" fill="hold"/>
                                        <p:tgtEl>
                                          <p:spTgt spid="3">
                                            <p:txEl>
                                              <p:pRg st="3" end="3"/>
                                            </p:txEl>
                                          </p:spTgt>
                                        </p:tgtEl>
                                        <p:attrNameLst>
                                          <p:attrName>ppt_y</p:attrName>
                                        </p:attrNameLst>
                                      </p:cBhvr>
                                      <p:tavLst>
                                        <p:tav tm="0">
                                          <p:val>
                                            <p:strVal val="#ppt_y+.1"/>
                                          </p:val>
                                        </p:tav>
                                        <p:tav tm="100000">
                                          <p:val>
                                            <p:strVal val="#ppt_y"/>
                                          </p:val>
                                        </p:tav>
                                      </p:tavLst>
                                    </p:anim>
                                  </p:childTnLst>
                                </p:cTn>
                              </p:par>
                              <p:par>
                                <p:cTn id="22" presetID="42" presetClass="entr" presetSubtype="0" fill="hold" nodeType="withEffect">
                                  <p:stCondLst>
                                    <p:cond delay="0"/>
                                  </p:stCondLst>
                                  <p:childTnLst>
                                    <p:set>
                                      <p:cBhvr>
                                        <p:cTn id="23" dur="1" fill="hold">
                                          <p:stCondLst>
                                            <p:cond delay="0"/>
                                          </p:stCondLst>
                                        </p:cTn>
                                        <p:tgtEl>
                                          <p:spTgt spid="3">
                                            <p:txEl>
                                              <p:pRg st="4" end="4"/>
                                            </p:txEl>
                                          </p:spTgt>
                                        </p:tgtEl>
                                        <p:attrNameLst>
                                          <p:attrName>style.visibility</p:attrName>
                                        </p:attrNameLst>
                                      </p:cBhvr>
                                      <p:to>
                                        <p:strVal val="visible"/>
                                      </p:to>
                                    </p:set>
                                    <p:animEffect transition="in" filter="fade">
                                      <p:cBhvr>
                                        <p:cTn id="24" dur="1000"/>
                                        <p:tgtEl>
                                          <p:spTgt spid="3">
                                            <p:txEl>
                                              <p:pRg st="4" end="4"/>
                                            </p:txEl>
                                          </p:spTgt>
                                        </p:tgtEl>
                                      </p:cBhvr>
                                    </p:animEffect>
                                    <p:anim calcmode="lin" valueType="num">
                                      <p:cBhvr>
                                        <p:cTn id="25" dur="1000" fill="hold"/>
                                        <p:tgtEl>
                                          <p:spTgt spid="3">
                                            <p:txEl>
                                              <p:pRg st="4" end="4"/>
                                            </p:txEl>
                                          </p:spTgt>
                                        </p:tgtEl>
                                        <p:attrNameLst>
                                          <p:attrName>ppt_x</p:attrName>
                                        </p:attrNameLst>
                                      </p:cBhvr>
                                      <p:tavLst>
                                        <p:tav tm="0">
                                          <p:val>
                                            <p:strVal val="#ppt_x"/>
                                          </p:val>
                                        </p:tav>
                                        <p:tav tm="100000">
                                          <p:val>
                                            <p:strVal val="#ppt_x"/>
                                          </p:val>
                                        </p:tav>
                                      </p:tavLst>
                                    </p:anim>
                                    <p:anim calcmode="lin" valueType="num">
                                      <p:cBhvr>
                                        <p:cTn id="26" dur="1000" fill="hold"/>
                                        <p:tgtEl>
                                          <p:spTgt spid="3">
                                            <p:txEl>
                                              <p:pRg st="4" end="4"/>
                                            </p:txEl>
                                          </p:spTgt>
                                        </p:tgtEl>
                                        <p:attrNameLst>
                                          <p:attrName>ppt_y</p:attrName>
                                        </p:attrNameLst>
                                      </p:cBhvr>
                                      <p:tavLst>
                                        <p:tav tm="0">
                                          <p:val>
                                            <p:strVal val="#ppt_y+.1"/>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42" presetClass="entr" presetSubtype="0" fill="hold" nodeType="clickEffect">
                                  <p:stCondLst>
                                    <p:cond delay="0"/>
                                  </p:stCondLst>
                                  <p:childTnLst>
                                    <p:set>
                                      <p:cBhvr>
                                        <p:cTn id="30" dur="1" fill="hold">
                                          <p:stCondLst>
                                            <p:cond delay="0"/>
                                          </p:stCondLst>
                                        </p:cTn>
                                        <p:tgtEl>
                                          <p:spTgt spid="3">
                                            <p:txEl>
                                              <p:pRg st="6" end="6"/>
                                            </p:txEl>
                                          </p:spTgt>
                                        </p:tgtEl>
                                        <p:attrNameLst>
                                          <p:attrName>style.visibility</p:attrName>
                                        </p:attrNameLst>
                                      </p:cBhvr>
                                      <p:to>
                                        <p:strVal val="visible"/>
                                      </p:to>
                                    </p:set>
                                    <p:animEffect transition="in" filter="fade">
                                      <p:cBhvr>
                                        <p:cTn id="31" dur="1000"/>
                                        <p:tgtEl>
                                          <p:spTgt spid="3">
                                            <p:txEl>
                                              <p:pRg st="6" end="6"/>
                                            </p:txEl>
                                          </p:spTgt>
                                        </p:tgtEl>
                                      </p:cBhvr>
                                    </p:animEffect>
                                    <p:anim calcmode="lin" valueType="num">
                                      <p:cBhvr>
                                        <p:cTn id="32" dur="1000" fill="hold"/>
                                        <p:tgtEl>
                                          <p:spTgt spid="3">
                                            <p:txEl>
                                              <p:pRg st="6" end="6"/>
                                            </p:txEl>
                                          </p:spTgt>
                                        </p:tgtEl>
                                        <p:attrNameLst>
                                          <p:attrName>ppt_x</p:attrName>
                                        </p:attrNameLst>
                                      </p:cBhvr>
                                      <p:tavLst>
                                        <p:tav tm="0">
                                          <p:val>
                                            <p:strVal val="#ppt_x"/>
                                          </p:val>
                                        </p:tav>
                                        <p:tav tm="100000">
                                          <p:val>
                                            <p:strVal val="#ppt_x"/>
                                          </p:val>
                                        </p:tav>
                                      </p:tavLst>
                                    </p:anim>
                                    <p:anim calcmode="lin" valueType="num">
                                      <p:cBhvr>
                                        <p:cTn id="33" dur="1000" fill="hold"/>
                                        <p:tgtEl>
                                          <p:spTgt spid="3">
                                            <p:txEl>
                                              <p:pRg st="6" end="6"/>
                                            </p:txEl>
                                          </p:spTgt>
                                        </p:tgtEl>
                                        <p:attrNameLst>
                                          <p:attrName>ppt_y</p:attrName>
                                        </p:attrNameLst>
                                      </p:cBhvr>
                                      <p:tavLst>
                                        <p:tav tm="0">
                                          <p:val>
                                            <p:strVal val="#ppt_y+.1"/>
                                          </p:val>
                                        </p:tav>
                                        <p:tav tm="100000">
                                          <p:val>
                                            <p:strVal val="#ppt_y"/>
                                          </p:val>
                                        </p:tav>
                                      </p:tavLst>
                                    </p:anim>
                                  </p:childTnLst>
                                </p:cTn>
                              </p:par>
                              <p:par>
                                <p:cTn id="34" presetID="42" presetClass="entr" presetSubtype="0" fill="hold" nodeType="withEffect">
                                  <p:stCondLst>
                                    <p:cond delay="0"/>
                                  </p:stCondLst>
                                  <p:childTnLst>
                                    <p:set>
                                      <p:cBhvr>
                                        <p:cTn id="35" dur="1" fill="hold">
                                          <p:stCondLst>
                                            <p:cond delay="0"/>
                                          </p:stCondLst>
                                        </p:cTn>
                                        <p:tgtEl>
                                          <p:spTgt spid="3">
                                            <p:txEl>
                                              <p:pRg st="7" end="7"/>
                                            </p:txEl>
                                          </p:spTgt>
                                        </p:tgtEl>
                                        <p:attrNameLst>
                                          <p:attrName>style.visibility</p:attrName>
                                        </p:attrNameLst>
                                      </p:cBhvr>
                                      <p:to>
                                        <p:strVal val="visible"/>
                                      </p:to>
                                    </p:set>
                                    <p:animEffect transition="in" filter="fade">
                                      <p:cBhvr>
                                        <p:cTn id="36" dur="1000"/>
                                        <p:tgtEl>
                                          <p:spTgt spid="3">
                                            <p:txEl>
                                              <p:pRg st="7" end="7"/>
                                            </p:txEl>
                                          </p:spTgt>
                                        </p:tgtEl>
                                      </p:cBhvr>
                                    </p:animEffect>
                                    <p:anim calcmode="lin" valueType="num">
                                      <p:cBhvr>
                                        <p:cTn id="37" dur="1000" fill="hold"/>
                                        <p:tgtEl>
                                          <p:spTgt spid="3">
                                            <p:txEl>
                                              <p:pRg st="7" end="7"/>
                                            </p:txEl>
                                          </p:spTgt>
                                        </p:tgtEl>
                                        <p:attrNameLst>
                                          <p:attrName>ppt_x</p:attrName>
                                        </p:attrNameLst>
                                      </p:cBhvr>
                                      <p:tavLst>
                                        <p:tav tm="0">
                                          <p:val>
                                            <p:strVal val="#ppt_x"/>
                                          </p:val>
                                        </p:tav>
                                        <p:tav tm="100000">
                                          <p:val>
                                            <p:strVal val="#ppt_x"/>
                                          </p:val>
                                        </p:tav>
                                      </p:tavLst>
                                    </p:anim>
                                    <p:anim calcmode="lin" valueType="num">
                                      <p:cBhvr>
                                        <p:cTn id="38" dur="1000" fill="hold"/>
                                        <p:tgtEl>
                                          <p:spTgt spid="3">
                                            <p:txEl>
                                              <p:pRg st="7" end="7"/>
                                            </p:txEl>
                                          </p:spTgt>
                                        </p:tgtEl>
                                        <p:attrNameLst>
                                          <p:attrName>ppt_y</p:attrName>
                                        </p:attrNameLst>
                                      </p:cBhvr>
                                      <p:tavLst>
                                        <p:tav tm="0">
                                          <p:val>
                                            <p:strVal val="#ppt_y+.1"/>
                                          </p:val>
                                        </p:tav>
                                        <p:tav tm="100000">
                                          <p:val>
                                            <p:strVal val="#ppt_y"/>
                                          </p:val>
                                        </p:tav>
                                      </p:tavLst>
                                    </p:anim>
                                  </p:childTnLst>
                                </p:cTn>
                              </p:par>
                              <p:par>
                                <p:cTn id="39" presetID="42" presetClass="entr" presetSubtype="0" fill="hold" nodeType="withEffect">
                                  <p:stCondLst>
                                    <p:cond delay="0"/>
                                  </p:stCondLst>
                                  <p:childTnLst>
                                    <p:set>
                                      <p:cBhvr>
                                        <p:cTn id="40" dur="1" fill="hold">
                                          <p:stCondLst>
                                            <p:cond delay="0"/>
                                          </p:stCondLst>
                                        </p:cTn>
                                        <p:tgtEl>
                                          <p:spTgt spid="3">
                                            <p:txEl>
                                              <p:pRg st="8" end="8"/>
                                            </p:txEl>
                                          </p:spTgt>
                                        </p:tgtEl>
                                        <p:attrNameLst>
                                          <p:attrName>style.visibility</p:attrName>
                                        </p:attrNameLst>
                                      </p:cBhvr>
                                      <p:to>
                                        <p:strVal val="visible"/>
                                      </p:to>
                                    </p:set>
                                    <p:animEffect transition="in" filter="fade">
                                      <p:cBhvr>
                                        <p:cTn id="41" dur="1000"/>
                                        <p:tgtEl>
                                          <p:spTgt spid="3">
                                            <p:txEl>
                                              <p:pRg st="8" end="8"/>
                                            </p:txEl>
                                          </p:spTgt>
                                        </p:tgtEl>
                                      </p:cBhvr>
                                    </p:animEffect>
                                    <p:anim calcmode="lin" valueType="num">
                                      <p:cBhvr>
                                        <p:cTn id="42" dur="1000" fill="hold"/>
                                        <p:tgtEl>
                                          <p:spTgt spid="3">
                                            <p:txEl>
                                              <p:pRg st="8" end="8"/>
                                            </p:txEl>
                                          </p:spTgt>
                                        </p:tgtEl>
                                        <p:attrNameLst>
                                          <p:attrName>ppt_x</p:attrName>
                                        </p:attrNameLst>
                                      </p:cBhvr>
                                      <p:tavLst>
                                        <p:tav tm="0">
                                          <p:val>
                                            <p:strVal val="#ppt_x"/>
                                          </p:val>
                                        </p:tav>
                                        <p:tav tm="100000">
                                          <p:val>
                                            <p:strVal val="#ppt_x"/>
                                          </p:val>
                                        </p:tav>
                                      </p:tavLst>
                                    </p:anim>
                                    <p:anim calcmode="lin" valueType="num">
                                      <p:cBhvr>
                                        <p:cTn id="43" dur="1000" fill="hold"/>
                                        <p:tgtEl>
                                          <p:spTgt spid="3">
                                            <p:txEl>
                                              <p:pRg st="8" end="8"/>
                                            </p:txEl>
                                          </p:spTgt>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Feasibility Analysis:  Economic </a:t>
            </a:r>
            <a:r>
              <a:rPr lang="en-US" dirty="0" smtClean="0"/>
              <a:t>Optimistic</a:t>
            </a:r>
            <a:endParaRPr lang="en-US" dirty="0"/>
          </a:p>
        </p:txBody>
      </p:sp>
      <p:pic>
        <p:nvPicPr>
          <p:cNvPr id="4" name="Picture 3"/>
          <p:cNvPicPr>
            <a:picLocks noChangeAspect="1"/>
          </p:cNvPicPr>
          <p:nvPr/>
        </p:nvPicPr>
        <p:blipFill>
          <a:blip r:embed="rId2"/>
          <a:stretch>
            <a:fillRect/>
          </a:stretch>
        </p:blipFill>
        <p:spPr>
          <a:xfrm>
            <a:off x="106438" y="1953562"/>
            <a:ext cx="8950476" cy="4758077"/>
          </a:xfrm>
          <a:prstGeom prst="rect">
            <a:avLst/>
          </a:prstGeom>
        </p:spPr>
      </p:pic>
    </p:spTree>
    <p:extLst>
      <p:ext uri="{BB962C8B-B14F-4D97-AF65-F5344CB8AC3E}">
        <p14:creationId xmlns:p14="http://schemas.microsoft.com/office/powerpoint/2010/main" val="2252092017"/>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smtClean="0"/>
              <a:t>Feasibility Analysis:  Economic </a:t>
            </a:r>
            <a:r>
              <a:rPr lang="en-US" dirty="0" smtClean="0"/>
              <a:t>Pessimistic</a:t>
            </a:r>
            <a:endParaRPr lang="en-US" dirty="0"/>
          </a:p>
        </p:txBody>
      </p:sp>
      <p:pic>
        <p:nvPicPr>
          <p:cNvPr id="4" name="Picture 3"/>
          <p:cNvPicPr>
            <a:picLocks noChangeAspect="1"/>
          </p:cNvPicPr>
          <p:nvPr/>
        </p:nvPicPr>
        <p:blipFill>
          <a:blip r:embed="rId2"/>
          <a:stretch>
            <a:fillRect/>
          </a:stretch>
        </p:blipFill>
        <p:spPr>
          <a:xfrm>
            <a:off x="91512" y="1971347"/>
            <a:ext cx="8921859" cy="4796537"/>
          </a:xfrm>
          <a:prstGeom prst="rect">
            <a:avLst/>
          </a:prstGeom>
        </p:spPr>
      </p:pic>
    </p:spTree>
    <p:extLst>
      <p:ext uri="{BB962C8B-B14F-4D97-AF65-F5344CB8AC3E}">
        <p14:creationId xmlns:p14="http://schemas.microsoft.com/office/powerpoint/2010/main" val="224495283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Analysis:  Operational</a:t>
            </a:r>
            <a:endParaRPr lang="en-US" dirty="0"/>
          </a:p>
        </p:txBody>
      </p:sp>
      <p:sp>
        <p:nvSpPr>
          <p:cNvPr id="3" name="Content Placeholder 2"/>
          <p:cNvSpPr>
            <a:spLocks noGrp="1"/>
          </p:cNvSpPr>
          <p:nvPr>
            <p:ph idx="1"/>
          </p:nvPr>
        </p:nvSpPr>
        <p:spPr/>
        <p:txBody>
          <a:bodyPr>
            <a:normAutofit lnSpcReduction="10000"/>
          </a:bodyPr>
          <a:lstStyle/>
          <a:p>
            <a:pPr marL="0" indent="0">
              <a:buNone/>
            </a:pPr>
            <a:r>
              <a:rPr lang="en-US" sz="2400" dirty="0"/>
              <a:t>There is no current operation that provides the users or management with these proposed features. As such, this will be a newly created department that will not affect any other aspects of the company. This new system will allow users to access the game data in an online database of both their own “Monster Boxes” as well as other users. In this manner users will be able to find the appropriate support for the missions that they are currently on by selecting the appropriate players show have complimentary monsters to join them in the real-time game play. This will be done through an external interface and will not affect the original game environment. </a:t>
            </a:r>
          </a:p>
        </p:txBody>
      </p:sp>
    </p:spTree>
    <p:extLst>
      <p:ext uri="{BB962C8B-B14F-4D97-AF65-F5344CB8AC3E}">
        <p14:creationId xmlns:p14="http://schemas.microsoft.com/office/powerpoint/2010/main" val="1000753700"/>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Analysis:  Technical</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proposed system will integrate an online database with a website to foster a greater sense of community for the Monster Strike players. The backbone of the software is the Microsoft package with emphasis on Microsoft Access. The reason for this choice is most users and company employees are familiar with the Microsoft interface and will reduce the amount of training needed to use the system. (People want to play the game, and not have to spend their time figuring out the system.) </a:t>
            </a:r>
          </a:p>
        </p:txBody>
      </p:sp>
    </p:spTree>
    <p:extLst>
      <p:ext uri="{BB962C8B-B14F-4D97-AF65-F5344CB8AC3E}">
        <p14:creationId xmlns:p14="http://schemas.microsoft.com/office/powerpoint/2010/main" val="4155887124"/>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Analysis:  Schedule</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The development team has proposed a timeline that is compatible with the time frame allotted. For more information see the PERT or Gantt timelines. As this will be a newly created department that will be run off its own web and database servers, it is expected to cause no disruptions to any existing operations. </a:t>
            </a:r>
            <a:endParaRPr lang="en-US" sz="2800" dirty="0"/>
          </a:p>
        </p:txBody>
      </p:sp>
    </p:spTree>
    <p:extLst>
      <p:ext uri="{BB962C8B-B14F-4D97-AF65-F5344CB8AC3E}">
        <p14:creationId xmlns:p14="http://schemas.microsoft.com/office/powerpoint/2010/main" val="2730783741"/>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Feasibility Analysis:  </a:t>
            </a:r>
            <a:br>
              <a:rPr lang="en-US" dirty="0" smtClean="0"/>
            </a:br>
            <a:r>
              <a:rPr lang="en-US" dirty="0" smtClean="0"/>
              <a:t>Legal and Contractual</a:t>
            </a:r>
            <a:endParaRPr lang="en-US" dirty="0"/>
          </a:p>
        </p:txBody>
      </p:sp>
      <p:sp>
        <p:nvSpPr>
          <p:cNvPr id="3" name="Content Placeholder 2"/>
          <p:cNvSpPr>
            <a:spLocks noGrp="1"/>
          </p:cNvSpPr>
          <p:nvPr>
            <p:ph idx="1"/>
          </p:nvPr>
        </p:nvSpPr>
        <p:spPr>
          <a:xfrm>
            <a:off x="202055" y="2057401"/>
            <a:ext cx="8685272" cy="4580466"/>
          </a:xfrm>
        </p:spPr>
        <p:txBody>
          <a:bodyPr>
            <a:normAutofit/>
          </a:bodyPr>
          <a:lstStyle/>
          <a:p>
            <a:pPr marL="0" indent="0" algn="just">
              <a:buNone/>
            </a:pPr>
            <a:r>
              <a:rPr lang="en-US" sz="2400" dirty="0"/>
              <a:t>Based in California, Home of the MIXI cooperation</a:t>
            </a:r>
          </a:p>
          <a:p>
            <a:pPr algn="just"/>
            <a:r>
              <a:rPr lang="en-US" dirty="0"/>
              <a:t>§92F-3, CRS, defines “government record” and “personal record” as used in Chapter 92F, Uniform Information Practices Act (Modified). Chapter 626, CRS, Title X, Rule 1001, defines “public record” as part of the Rules of Evidence. </a:t>
            </a:r>
            <a:endParaRPr lang="en-US" dirty="0" smtClean="0"/>
          </a:p>
          <a:p>
            <a:pPr algn="just"/>
            <a:r>
              <a:rPr lang="en-US" dirty="0"/>
              <a:t>Act 135, SLH 2006 (SB 2290 SD2, HD1, CD1), relating to Protection from Security Breaches </a:t>
            </a:r>
            <a:endParaRPr lang="en-US" dirty="0" smtClean="0"/>
          </a:p>
          <a:p>
            <a:pPr algn="just"/>
            <a:r>
              <a:rPr lang="en-US" dirty="0"/>
              <a:t>Act 136, SLH 2006 (SB2292 SD2, HD1, CD1), relating to Destruction of Personal Information Records </a:t>
            </a:r>
            <a:endParaRPr lang="en-US" dirty="0" smtClean="0"/>
          </a:p>
          <a:p>
            <a:pPr algn="just"/>
            <a:r>
              <a:rPr lang="en-US" dirty="0"/>
              <a:t>Act 137, SLH 2006 (SB2293 SD2, HD1, CD1), relating to Social Security Number (SSN) Protection </a:t>
            </a:r>
            <a:endParaRPr lang="en-US" dirty="0" smtClean="0"/>
          </a:p>
          <a:p>
            <a:pPr algn="just"/>
            <a:r>
              <a:rPr lang="en-US" dirty="0"/>
              <a:t>Act 135, SLH 2006 and Act 136, SLH 2006 </a:t>
            </a:r>
            <a:r>
              <a:rPr lang="en-US" dirty="0" smtClean="0"/>
              <a:t> Billing</a:t>
            </a:r>
            <a:endParaRPr lang="en-US" sz="2400" dirty="0"/>
          </a:p>
        </p:txBody>
      </p:sp>
      <p:pic>
        <p:nvPicPr>
          <p:cNvPr id="1030" name="Picture 6" descr="http://cdn.lifezette.com/wp-content/uploads/2015/09/E-for-Every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997090">
            <a:off x="7920663" y="5718540"/>
            <a:ext cx="698123" cy="97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1536472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Overview: Background</a:t>
            </a:r>
            <a:br>
              <a:rPr lang="en-US" dirty="0" smtClean="0"/>
            </a:br>
            <a:r>
              <a:rPr lang="en-US" dirty="0" smtClean="0"/>
              <a:t>the Monster Strike Game</a:t>
            </a:r>
            <a:endParaRPr lang="en-US" dirty="0"/>
          </a:p>
        </p:txBody>
      </p:sp>
      <p:sp>
        <p:nvSpPr>
          <p:cNvPr id="3" name="Content Placeholder 2"/>
          <p:cNvSpPr>
            <a:spLocks noGrp="1"/>
          </p:cNvSpPr>
          <p:nvPr>
            <p:ph idx="1"/>
          </p:nvPr>
        </p:nvSpPr>
        <p:spPr/>
        <p:txBody>
          <a:bodyPr>
            <a:normAutofit/>
          </a:bodyPr>
          <a:lstStyle/>
          <a:p>
            <a:pPr marL="0" indent="0" algn="just">
              <a:buNone/>
            </a:pPr>
            <a:r>
              <a:rPr lang="en-US" sz="3600" dirty="0"/>
              <a:t>Monster Strike is like many mobile device games that have collectable monsters/characters with varying characteristics that pertain to each game.  </a:t>
            </a:r>
          </a:p>
        </p:txBody>
      </p:sp>
    </p:spTree>
    <p:extLst>
      <p:ext uri="{BB962C8B-B14F-4D97-AF65-F5344CB8AC3E}">
        <p14:creationId xmlns:p14="http://schemas.microsoft.com/office/powerpoint/2010/main" val="343687078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Feasibility Analysis:  Political</a:t>
            </a:r>
            <a:endParaRPr lang="en-US" dirty="0"/>
          </a:p>
        </p:txBody>
      </p:sp>
      <p:sp>
        <p:nvSpPr>
          <p:cNvPr id="3" name="Content Placeholder 2"/>
          <p:cNvSpPr>
            <a:spLocks noGrp="1"/>
          </p:cNvSpPr>
          <p:nvPr>
            <p:ph idx="1"/>
          </p:nvPr>
        </p:nvSpPr>
        <p:spPr/>
        <p:txBody>
          <a:bodyPr>
            <a:normAutofit/>
          </a:bodyPr>
          <a:lstStyle/>
          <a:p>
            <a:pPr marL="0" indent="0">
              <a:buNone/>
            </a:pPr>
            <a:r>
              <a:rPr lang="en-US" sz="2400" dirty="0"/>
              <a:t>This system is for use with a free international game that users voluntarily play. For users to use this system, there is a monthly/yearly subscription that users voluntarily choose to play and can cancel at any time, there is no foreseen political impact. Therefore, a Political feasibility is not needed at this time. </a:t>
            </a:r>
            <a:endParaRPr lang="en-US" sz="2800" dirty="0"/>
          </a:p>
        </p:txBody>
      </p:sp>
      <p:pic>
        <p:nvPicPr>
          <p:cNvPr id="4" name="Picture 6" descr="http://cdn.lifezette.com/wp-content/uploads/2015/09/E-for-Everyon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rot="997090">
            <a:off x="7920663" y="5718540"/>
            <a:ext cx="698123" cy="97291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36133373"/>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Dataflow Diagram:</a:t>
            </a:r>
            <a:br>
              <a:rPr lang="en-US" dirty="0" smtClean="0"/>
            </a:br>
            <a:r>
              <a:rPr lang="en-US" dirty="0" smtClean="0"/>
              <a:t>Context Diagram</a:t>
            </a:r>
            <a:endParaRPr lang="en-US" dirty="0"/>
          </a:p>
        </p:txBody>
      </p:sp>
      <p:pic>
        <p:nvPicPr>
          <p:cNvPr id="4" name="Picture 3"/>
          <p:cNvPicPr>
            <a:picLocks noChangeAspect="1"/>
          </p:cNvPicPr>
          <p:nvPr/>
        </p:nvPicPr>
        <p:blipFill>
          <a:blip r:embed="rId2"/>
          <a:stretch>
            <a:fillRect/>
          </a:stretch>
        </p:blipFill>
        <p:spPr>
          <a:xfrm>
            <a:off x="135467" y="1919592"/>
            <a:ext cx="8955314" cy="4773039"/>
          </a:xfrm>
          <a:prstGeom prst="rect">
            <a:avLst/>
          </a:prstGeom>
        </p:spPr>
      </p:pic>
    </p:spTree>
    <p:extLst>
      <p:ext uri="{BB962C8B-B14F-4D97-AF65-F5344CB8AC3E}">
        <p14:creationId xmlns:p14="http://schemas.microsoft.com/office/powerpoint/2010/main" val="4179277484"/>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p:cNvPicPr>
            <a:picLocks noChangeAspect="1"/>
          </p:cNvPicPr>
          <p:nvPr/>
        </p:nvPicPr>
        <p:blipFill>
          <a:blip r:embed="rId2"/>
          <a:stretch>
            <a:fillRect/>
          </a:stretch>
        </p:blipFill>
        <p:spPr>
          <a:xfrm>
            <a:off x="101599" y="1628997"/>
            <a:ext cx="8877905" cy="5032442"/>
          </a:xfrm>
          <a:prstGeom prst="rect">
            <a:avLst/>
          </a:prstGeom>
        </p:spPr>
      </p:pic>
      <p:sp>
        <p:nvSpPr>
          <p:cNvPr id="2" name="Title 1"/>
          <p:cNvSpPr>
            <a:spLocks noGrp="1"/>
          </p:cNvSpPr>
          <p:nvPr>
            <p:ph type="title"/>
          </p:nvPr>
        </p:nvSpPr>
        <p:spPr/>
        <p:txBody>
          <a:bodyPr/>
          <a:lstStyle/>
          <a:p>
            <a:r>
              <a:rPr lang="en-US" dirty="0" smtClean="0"/>
              <a:t>Dataflow Diagram:</a:t>
            </a:r>
            <a:br>
              <a:rPr lang="en-US" dirty="0" smtClean="0"/>
            </a:br>
            <a:r>
              <a:rPr lang="en-US" dirty="0" smtClean="0"/>
              <a:t>Level 0</a:t>
            </a:r>
            <a:endParaRPr lang="en-US" dirty="0"/>
          </a:p>
        </p:txBody>
      </p:sp>
    </p:spTree>
    <p:extLst>
      <p:ext uri="{BB962C8B-B14F-4D97-AF65-F5344CB8AC3E}">
        <p14:creationId xmlns:p14="http://schemas.microsoft.com/office/powerpoint/2010/main" val="243674958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Documents</a:t>
            </a:r>
            <a:endParaRPr lang="en-US" dirty="0"/>
          </a:p>
        </p:txBody>
      </p:sp>
      <p:pic>
        <p:nvPicPr>
          <p:cNvPr id="4" name="Content Placeholder 3">
            <a:hlinkClick r:id="rId2" action="ppaction://hlinkfile"/>
          </p:cNvPr>
          <p:cNvPicPr>
            <a:picLocks noGrp="1" noChangeAspect="1"/>
          </p:cNvPicPr>
          <p:nvPr>
            <p:ph idx="1"/>
          </p:nvPr>
        </p:nvPicPr>
        <p:blipFill>
          <a:blip r:embed="rId3"/>
          <a:stretch>
            <a:fillRect/>
          </a:stretch>
        </p:blipFill>
        <p:spPr>
          <a:xfrm>
            <a:off x="594699" y="1783071"/>
            <a:ext cx="3593405" cy="4702376"/>
          </a:xfrm>
          <a:prstGeom prst="rect">
            <a:avLst/>
          </a:prstGeom>
          <a:ln>
            <a:solidFill>
              <a:schemeClr val="tx1"/>
            </a:solidFill>
          </a:ln>
          <a:effectLst>
            <a:outerShdw blurRad="50800" dist="38100" dir="8100000" algn="tr" rotWithShape="0">
              <a:prstClr val="black">
                <a:alpha val="40000"/>
              </a:prstClr>
            </a:outerShdw>
          </a:effectLst>
        </p:spPr>
      </p:pic>
      <p:pic>
        <p:nvPicPr>
          <p:cNvPr id="5" name="Picture 4">
            <a:hlinkClick r:id="rId4" action="ppaction://hlinkfile"/>
          </p:cNvPr>
          <p:cNvPicPr>
            <a:picLocks noChangeAspect="1"/>
          </p:cNvPicPr>
          <p:nvPr/>
        </p:nvPicPr>
        <p:blipFill>
          <a:blip r:embed="rId5"/>
          <a:stretch>
            <a:fillRect/>
          </a:stretch>
        </p:blipFill>
        <p:spPr>
          <a:xfrm>
            <a:off x="4937991" y="1783071"/>
            <a:ext cx="3611649" cy="4705741"/>
          </a:xfrm>
          <a:prstGeom prst="rect">
            <a:avLst/>
          </a:prstGeom>
          <a:ln>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419410995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Source Documents</a:t>
            </a:r>
            <a:endParaRPr lang="en-US" dirty="0"/>
          </a:p>
        </p:txBody>
      </p:sp>
      <p:pic>
        <p:nvPicPr>
          <p:cNvPr id="6" name="Picture 5">
            <a:hlinkClick r:id="rId2" action="ppaction://hlinkfile"/>
          </p:cNvPr>
          <p:cNvPicPr>
            <a:picLocks noChangeAspect="1"/>
          </p:cNvPicPr>
          <p:nvPr/>
        </p:nvPicPr>
        <p:blipFill>
          <a:blip r:embed="rId3"/>
          <a:stretch>
            <a:fillRect/>
          </a:stretch>
        </p:blipFill>
        <p:spPr>
          <a:xfrm>
            <a:off x="564719" y="1783070"/>
            <a:ext cx="3618039" cy="4705741"/>
          </a:xfrm>
          <a:prstGeom prst="rect">
            <a:avLst/>
          </a:prstGeom>
          <a:ln>
            <a:solidFill>
              <a:schemeClr val="tx1"/>
            </a:solidFill>
          </a:ln>
          <a:effectLst>
            <a:outerShdw blurRad="50800" dist="38100" dir="8100000" algn="tr" rotWithShape="0">
              <a:prstClr val="black">
                <a:alpha val="40000"/>
              </a:prstClr>
            </a:outerShdw>
          </a:effectLst>
        </p:spPr>
      </p:pic>
      <p:pic>
        <p:nvPicPr>
          <p:cNvPr id="7" name="Picture 6">
            <a:hlinkClick r:id="rId4" action="ppaction://hlinkfile"/>
          </p:cNvPr>
          <p:cNvPicPr>
            <a:picLocks noChangeAspect="1"/>
          </p:cNvPicPr>
          <p:nvPr/>
        </p:nvPicPr>
        <p:blipFill>
          <a:blip r:embed="rId5"/>
          <a:stretch>
            <a:fillRect/>
          </a:stretch>
        </p:blipFill>
        <p:spPr>
          <a:xfrm>
            <a:off x="4926060" y="1783071"/>
            <a:ext cx="3623580" cy="4705741"/>
          </a:xfrm>
          <a:prstGeom prst="rect">
            <a:avLst/>
          </a:prstGeom>
          <a:ln>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518522320"/>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Database</a:t>
            </a:r>
            <a:endParaRPr lang="en-US" dirty="0"/>
          </a:p>
        </p:txBody>
      </p:sp>
      <p:pic>
        <p:nvPicPr>
          <p:cNvPr id="11" name="Picture 10"/>
          <p:cNvPicPr>
            <a:picLocks noChangeAspect="1"/>
          </p:cNvPicPr>
          <p:nvPr/>
        </p:nvPicPr>
        <p:blipFill>
          <a:blip r:embed="rId2"/>
          <a:stretch>
            <a:fillRect/>
          </a:stretch>
        </p:blipFill>
        <p:spPr>
          <a:xfrm>
            <a:off x="349692" y="1708826"/>
            <a:ext cx="8307927" cy="4904379"/>
          </a:xfrm>
          <a:prstGeom prst="rect">
            <a:avLst/>
          </a:prstGeom>
          <a:ln>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280140804"/>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Database Application</a:t>
            </a:r>
            <a:endParaRPr lang="en-US" dirty="0"/>
          </a:p>
        </p:txBody>
      </p:sp>
      <p:pic>
        <p:nvPicPr>
          <p:cNvPr id="9" name="Picture 8">
            <a:hlinkClick r:id="rId2" action="ppaction://hlinkfile"/>
          </p:cNvPr>
          <p:cNvPicPr>
            <a:picLocks noChangeAspect="1"/>
          </p:cNvPicPr>
          <p:nvPr/>
        </p:nvPicPr>
        <p:blipFill>
          <a:blip r:embed="rId3"/>
          <a:stretch>
            <a:fillRect/>
          </a:stretch>
        </p:blipFill>
        <p:spPr>
          <a:xfrm>
            <a:off x="1781667" y="2363936"/>
            <a:ext cx="5726038" cy="394716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3406324927"/>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br>
              <a:rPr lang="en-US" dirty="0" smtClean="0"/>
            </a:br>
            <a:r>
              <a:rPr lang="en-US" dirty="0" smtClean="0"/>
              <a:t>About</a:t>
            </a:r>
            <a:endParaRPr lang="en-US" dirty="0"/>
          </a:p>
        </p:txBody>
      </p:sp>
      <p:pic>
        <p:nvPicPr>
          <p:cNvPr id="4" name="Picture 3">
            <a:hlinkClick r:id="rId2" action="ppaction://hlinkfile"/>
          </p:cNvPr>
          <p:cNvPicPr>
            <a:picLocks noChangeAspect="1"/>
          </p:cNvPicPr>
          <p:nvPr/>
        </p:nvPicPr>
        <p:blipFill>
          <a:blip r:embed="rId3"/>
          <a:stretch>
            <a:fillRect/>
          </a:stretch>
        </p:blipFill>
        <p:spPr>
          <a:xfrm>
            <a:off x="407751" y="1984443"/>
            <a:ext cx="3565008" cy="4633330"/>
          </a:xfrm>
          <a:prstGeom prst="rect">
            <a:avLst/>
          </a:prstGeom>
          <a:ln>
            <a:solidFill>
              <a:schemeClr val="tx1"/>
            </a:solidFill>
          </a:ln>
          <a:effectLst>
            <a:outerShdw blurRad="50800" dist="38100" dir="8100000" algn="tr" rotWithShape="0">
              <a:prstClr val="black">
                <a:alpha val="40000"/>
              </a:prstClr>
            </a:outerShdw>
          </a:effectLst>
        </p:spPr>
      </p:pic>
      <p:pic>
        <p:nvPicPr>
          <p:cNvPr id="5" name="Picture 4"/>
          <p:cNvPicPr>
            <a:picLocks noChangeAspect="1"/>
          </p:cNvPicPr>
          <p:nvPr/>
        </p:nvPicPr>
        <p:blipFill>
          <a:blip r:embed="rId4"/>
          <a:stretch>
            <a:fillRect/>
          </a:stretch>
        </p:blipFill>
        <p:spPr>
          <a:xfrm>
            <a:off x="4988506" y="1978116"/>
            <a:ext cx="3561134" cy="4645983"/>
          </a:xfrm>
          <a:prstGeom prst="rect">
            <a:avLst/>
          </a:prstGeom>
          <a:ln>
            <a:solidFill>
              <a:schemeClr val="tx1"/>
            </a:solidFill>
          </a:ln>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984593512"/>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Installation Utility</a:t>
            </a:r>
            <a:endParaRPr lang="en-US" dirty="0"/>
          </a:p>
        </p:txBody>
      </p:sp>
      <p:pic>
        <p:nvPicPr>
          <p:cNvPr id="4" name="Picture 3"/>
          <p:cNvPicPr>
            <a:picLocks noChangeAspect="1"/>
          </p:cNvPicPr>
          <p:nvPr/>
        </p:nvPicPr>
        <p:blipFill>
          <a:blip r:embed="rId2"/>
          <a:stretch>
            <a:fillRect/>
          </a:stretch>
        </p:blipFill>
        <p:spPr>
          <a:xfrm>
            <a:off x="3503275" y="2704289"/>
            <a:ext cx="2409825" cy="3200400"/>
          </a:xfrm>
          <a:prstGeom prst="rect">
            <a:avLst/>
          </a:prstGeom>
        </p:spPr>
      </p:pic>
    </p:spTree>
    <p:extLst>
      <p:ext uri="{BB962C8B-B14F-4D97-AF65-F5344CB8AC3E}">
        <p14:creationId xmlns:p14="http://schemas.microsoft.com/office/powerpoint/2010/main" val="37412171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Documentation:</a:t>
            </a:r>
            <a:br>
              <a:rPr lang="en-US" dirty="0" smtClean="0"/>
            </a:br>
            <a:r>
              <a:rPr lang="en-US" dirty="0" smtClean="0"/>
              <a:t>User Manual</a:t>
            </a:r>
            <a:endParaRPr lang="en-US" dirty="0"/>
          </a:p>
        </p:txBody>
      </p:sp>
      <p:pic>
        <p:nvPicPr>
          <p:cNvPr id="3" name="Picture 2">
            <a:hlinkClick r:id="rId2" action="ppaction://hlinkfile"/>
          </p:cNvPr>
          <p:cNvPicPr>
            <a:picLocks noChangeAspect="1"/>
          </p:cNvPicPr>
          <p:nvPr/>
        </p:nvPicPr>
        <p:blipFill>
          <a:blip r:embed="rId3"/>
          <a:stretch>
            <a:fillRect/>
          </a:stretch>
        </p:blipFill>
        <p:spPr>
          <a:xfrm>
            <a:off x="565921" y="2133599"/>
            <a:ext cx="3248668" cy="4357992"/>
          </a:xfrm>
          <a:prstGeom prst="rect">
            <a:avLst/>
          </a:prstGeom>
          <a:effectLst>
            <a:outerShdw blurRad="50800" dist="38100" dir="8100000" algn="tr" rotWithShape="0">
              <a:prstClr val="black">
                <a:alpha val="40000"/>
              </a:prstClr>
            </a:outerShdw>
          </a:effectLst>
        </p:spPr>
      </p:pic>
      <p:pic>
        <p:nvPicPr>
          <p:cNvPr id="6" name="Picture 5"/>
          <p:cNvPicPr>
            <a:picLocks noChangeAspect="1"/>
          </p:cNvPicPr>
          <p:nvPr/>
        </p:nvPicPr>
        <p:blipFill>
          <a:blip r:embed="rId4"/>
          <a:stretch>
            <a:fillRect/>
          </a:stretch>
        </p:blipFill>
        <p:spPr>
          <a:xfrm>
            <a:off x="5234222" y="2057401"/>
            <a:ext cx="3315418" cy="4434190"/>
          </a:xfrm>
          <a:prstGeom prst="rect">
            <a:avLst/>
          </a:prstGeom>
          <a:effectLst>
            <a:outerShdw blurRad="50800" dist="38100" dir="8100000" algn="tr" rotWithShape="0">
              <a:prstClr val="black">
                <a:alpha val="40000"/>
              </a:prstClr>
            </a:outerShdw>
          </a:effectLst>
        </p:spPr>
      </p:pic>
    </p:spTree>
    <p:extLst>
      <p:ext uri="{BB962C8B-B14F-4D97-AF65-F5344CB8AC3E}">
        <p14:creationId xmlns:p14="http://schemas.microsoft.com/office/powerpoint/2010/main" val="276894235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The Project</a:t>
            </a:r>
            <a:endParaRPr lang="en-US" dirty="0"/>
          </a:p>
        </p:txBody>
      </p:sp>
      <p:sp>
        <p:nvSpPr>
          <p:cNvPr id="3" name="Content Placeholder 2"/>
          <p:cNvSpPr>
            <a:spLocks noGrp="1"/>
          </p:cNvSpPr>
          <p:nvPr>
            <p:ph idx="1"/>
          </p:nvPr>
        </p:nvSpPr>
        <p:spPr/>
        <p:txBody>
          <a:bodyPr>
            <a:normAutofit fontScale="92500" lnSpcReduction="20000"/>
          </a:bodyPr>
          <a:lstStyle/>
          <a:p>
            <a:pPr marL="0" indent="0" algn="just">
              <a:buNone/>
            </a:pPr>
            <a:r>
              <a:rPr lang="en-US" sz="3600" dirty="0"/>
              <a:t>Our organization would be providing a collaborative gaming database specifically for use with the Monster Strike game in which strikers/players could compare data through the database and then converse via social media such as Facebook to see what they can do to help each other's game, or to just show off and gloat.</a:t>
            </a:r>
          </a:p>
          <a:p>
            <a:pPr marL="0" indent="0" algn="just">
              <a:buNone/>
            </a:pPr>
            <a:endParaRPr lang="en-US" sz="3600" dirty="0"/>
          </a:p>
        </p:txBody>
      </p:sp>
      <p:pic>
        <p:nvPicPr>
          <p:cNvPr id="1026" name="Picture 2" descr="http://cdn.shopify.com/s/files/1/0185/5092/products/persons-0012.png?v=136954351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09961" y="5398310"/>
            <a:ext cx="543672" cy="5607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9024478"/>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hlinkClick r:id="rId2" action="ppaction://hlinkfile"/>
          </p:cNvPr>
          <p:cNvPicPr>
            <a:picLocks noChangeAspect="1"/>
          </p:cNvPicPr>
          <p:nvPr/>
        </p:nvPicPr>
        <p:blipFill>
          <a:blip r:embed="rId3"/>
          <a:stretch>
            <a:fillRect/>
          </a:stretch>
        </p:blipFill>
        <p:spPr>
          <a:xfrm>
            <a:off x="565921" y="2133599"/>
            <a:ext cx="3240417" cy="4357992"/>
          </a:xfrm>
          <a:prstGeom prst="rect">
            <a:avLst/>
          </a:prstGeom>
          <a:ln>
            <a:solidFill>
              <a:schemeClr val="tx1"/>
            </a:solidFill>
          </a:ln>
          <a:effectLst>
            <a:outerShdw blurRad="50800" dist="38100" dir="8100000" algn="tr" rotWithShape="0">
              <a:prstClr val="black">
                <a:alpha val="40000"/>
              </a:prstClr>
            </a:outerShdw>
          </a:effectLst>
        </p:spPr>
      </p:pic>
      <p:pic>
        <p:nvPicPr>
          <p:cNvPr id="4" name="Picture 3"/>
          <p:cNvPicPr>
            <a:picLocks noChangeAspect="1"/>
          </p:cNvPicPr>
          <p:nvPr/>
        </p:nvPicPr>
        <p:blipFill>
          <a:blip r:embed="rId4"/>
          <a:stretch>
            <a:fillRect/>
          </a:stretch>
        </p:blipFill>
        <p:spPr>
          <a:xfrm>
            <a:off x="5234222" y="2057401"/>
            <a:ext cx="3315418" cy="4434190"/>
          </a:xfrm>
          <a:prstGeom prst="rect">
            <a:avLst/>
          </a:prstGeom>
          <a:ln>
            <a:solidFill>
              <a:schemeClr val="tx1"/>
            </a:solidFill>
          </a:ln>
          <a:effectLst>
            <a:outerShdw blurRad="50800" dist="38100" dir="8100000" algn="tr" rotWithShape="0">
              <a:prstClr val="black">
                <a:alpha val="40000"/>
              </a:prstClr>
            </a:outerShdw>
          </a:effectLst>
        </p:spPr>
      </p:pic>
      <p:sp>
        <p:nvSpPr>
          <p:cNvPr id="2" name="Title 1"/>
          <p:cNvSpPr>
            <a:spLocks noGrp="1"/>
          </p:cNvSpPr>
          <p:nvPr>
            <p:ph type="title"/>
          </p:nvPr>
        </p:nvSpPr>
        <p:spPr/>
        <p:txBody>
          <a:bodyPr/>
          <a:lstStyle/>
          <a:p>
            <a:r>
              <a:rPr lang="en-US" dirty="0" smtClean="0"/>
              <a:t>Documentation:</a:t>
            </a:r>
            <a:br>
              <a:rPr lang="en-US" dirty="0" smtClean="0"/>
            </a:br>
            <a:r>
              <a:rPr lang="en-US" dirty="0" smtClean="0"/>
              <a:t>Maintenance Manual</a:t>
            </a:r>
            <a:endParaRPr lang="en-US" dirty="0"/>
          </a:p>
        </p:txBody>
      </p:sp>
    </p:spTree>
    <p:extLst>
      <p:ext uri="{BB962C8B-B14F-4D97-AF65-F5344CB8AC3E}">
        <p14:creationId xmlns:p14="http://schemas.microsoft.com/office/powerpoint/2010/main" val="35801970"/>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Enhancements</a:t>
            </a:r>
            <a:endParaRPr lang="en-US" dirty="0"/>
          </a:p>
        </p:txBody>
      </p:sp>
      <p:sp>
        <p:nvSpPr>
          <p:cNvPr id="3" name="Content Placeholder 2"/>
          <p:cNvSpPr>
            <a:spLocks noGrp="1"/>
          </p:cNvSpPr>
          <p:nvPr>
            <p:ph idx="1"/>
          </p:nvPr>
        </p:nvSpPr>
        <p:spPr>
          <a:xfrm>
            <a:off x="971974" y="1975867"/>
            <a:ext cx="7340600" cy="4543466"/>
          </a:xfrm>
        </p:spPr>
        <p:txBody>
          <a:bodyPr>
            <a:normAutofit/>
          </a:bodyPr>
          <a:lstStyle/>
          <a:p>
            <a:pPr marL="457200" indent="-457200">
              <a:lnSpc>
                <a:spcPct val="150000"/>
              </a:lnSpc>
              <a:buFont typeface="+mj-lt"/>
              <a:buAutoNum type="arabicPeriod"/>
            </a:pPr>
            <a:r>
              <a:rPr lang="en-US" dirty="0" smtClean="0"/>
              <a:t>Individualized User Login and Passwords</a:t>
            </a:r>
          </a:p>
          <a:p>
            <a:pPr marL="457200" indent="-457200">
              <a:lnSpc>
                <a:spcPct val="150000"/>
              </a:lnSpc>
              <a:buFont typeface="+mj-lt"/>
              <a:buAutoNum type="arabicPeriod"/>
            </a:pPr>
            <a:r>
              <a:rPr lang="en-US" dirty="0" smtClean="0"/>
              <a:t>On-line Payment System</a:t>
            </a:r>
          </a:p>
          <a:p>
            <a:pPr marL="457200" indent="-457200">
              <a:lnSpc>
                <a:spcPct val="150000"/>
              </a:lnSpc>
              <a:buFont typeface="+mj-lt"/>
              <a:buAutoNum type="arabicPeriod"/>
            </a:pPr>
            <a:r>
              <a:rPr lang="en-US" dirty="0" smtClean="0"/>
              <a:t>Cloud Based Database with Webhosting for Live Data – SharePoint and </a:t>
            </a:r>
            <a:r>
              <a:rPr lang="en-US" dirty="0" err="1" smtClean="0"/>
              <a:t>RunTime</a:t>
            </a:r>
            <a:endParaRPr lang="en-US" dirty="0" smtClean="0"/>
          </a:p>
          <a:p>
            <a:pPr marL="457200" indent="-457200">
              <a:lnSpc>
                <a:spcPct val="150000"/>
              </a:lnSpc>
              <a:buFont typeface="+mj-lt"/>
              <a:buAutoNum type="arabicPeriod"/>
            </a:pPr>
            <a:r>
              <a:rPr lang="en-US" dirty="0" smtClean="0"/>
              <a:t>Mobile Version</a:t>
            </a:r>
          </a:p>
          <a:p>
            <a:pPr marL="457200" indent="-457200">
              <a:lnSpc>
                <a:spcPct val="150000"/>
              </a:lnSpc>
              <a:buFont typeface="+mj-lt"/>
              <a:buAutoNum type="arabicPeriod"/>
            </a:pPr>
            <a:r>
              <a:rPr lang="en-US" dirty="0" smtClean="0"/>
              <a:t>Live Chat Room</a:t>
            </a:r>
          </a:p>
          <a:p>
            <a:pPr marL="457200" indent="-457200">
              <a:lnSpc>
                <a:spcPct val="150000"/>
              </a:lnSpc>
              <a:buFont typeface="+mj-lt"/>
              <a:buAutoNum type="arabicPeriod"/>
            </a:pPr>
            <a:r>
              <a:rPr lang="en-US" dirty="0" smtClean="0"/>
              <a:t>Full Integration into Game Website</a:t>
            </a:r>
          </a:p>
          <a:p>
            <a:pPr marL="0" indent="0">
              <a:buNone/>
            </a:pPr>
            <a:endParaRPr lang="en-US" dirty="0"/>
          </a:p>
        </p:txBody>
      </p:sp>
    </p:spTree>
    <p:extLst>
      <p:ext uri="{BB962C8B-B14F-4D97-AF65-F5344CB8AC3E}">
        <p14:creationId xmlns:p14="http://schemas.microsoft.com/office/powerpoint/2010/main" val="1323579775"/>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System Enhancements</a:t>
            </a:r>
            <a:endParaRPr lang="en-US" dirty="0"/>
          </a:p>
        </p:txBody>
      </p:sp>
      <p:sp>
        <p:nvSpPr>
          <p:cNvPr id="3" name="Content Placeholder 2"/>
          <p:cNvSpPr>
            <a:spLocks noGrp="1"/>
          </p:cNvSpPr>
          <p:nvPr>
            <p:ph idx="1"/>
          </p:nvPr>
        </p:nvSpPr>
        <p:spPr>
          <a:xfrm>
            <a:off x="971974" y="1975867"/>
            <a:ext cx="7340600" cy="4543466"/>
          </a:xfrm>
        </p:spPr>
        <p:txBody>
          <a:bodyPr>
            <a:normAutofit/>
          </a:bodyPr>
          <a:lstStyle/>
          <a:p>
            <a:pPr marL="457200" indent="-457200">
              <a:lnSpc>
                <a:spcPct val="150000"/>
              </a:lnSpc>
              <a:buFont typeface="+mj-lt"/>
              <a:buAutoNum type="arabicPeriod" startAt="7"/>
            </a:pPr>
            <a:r>
              <a:rPr lang="en-US" dirty="0" smtClean="0"/>
              <a:t>Notification System for Live Games</a:t>
            </a:r>
          </a:p>
          <a:p>
            <a:pPr marL="457200" indent="-457200">
              <a:lnSpc>
                <a:spcPct val="150000"/>
              </a:lnSpc>
              <a:buFont typeface="+mj-lt"/>
              <a:buAutoNum type="arabicPeriod" startAt="7"/>
            </a:pPr>
            <a:r>
              <a:rPr lang="en-US" dirty="0" smtClean="0"/>
              <a:t>Notification System for Live On-Line Users</a:t>
            </a:r>
          </a:p>
          <a:p>
            <a:pPr marL="457200" indent="-457200">
              <a:lnSpc>
                <a:spcPct val="150000"/>
              </a:lnSpc>
              <a:buFont typeface="+mj-lt"/>
              <a:buAutoNum type="arabicPeriod" startAt="7"/>
            </a:pPr>
            <a:r>
              <a:rPr lang="en-US" dirty="0" smtClean="0"/>
              <a:t>Renaming of All Dungeons</a:t>
            </a:r>
          </a:p>
          <a:p>
            <a:pPr marL="457200" indent="-457200">
              <a:lnSpc>
                <a:spcPct val="150000"/>
              </a:lnSpc>
              <a:buFont typeface="+mj-lt"/>
              <a:buAutoNum type="arabicPeriod" startAt="7"/>
            </a:pPr>
            <a:r>
              <a:rPr lang="en-US" dirty="0" smtClean="0"/>
              <a:t>Full Integration of Scripting for Data Entry</a:t>
            </a:r>
          </a:p>
          <a:p>
            <a:pPr marL="457200" indent="-457200">
              <a:lnSpc>
                <a:spcPct val="150000"/>
              </a:lnSpc>
              <a:buFont typeface="+mj-lt"/>
              <a:buAutoNum type="arabicPeriod" startAt="7"/>
            </a:pPr>
            <a:r>
              <a:rPr lang="en-US" dirty="0" smtClean="0"/>
              <a:t>Music</a:t>
            </a:r>
          </a:p>
          <a:p>
            <a:pPr marL="457200" indent="-457200">
              <a:lnSpc>
                <a:spcPct val="150000"/>
              </a:lnSpc>
              <a:buFont typeface="+mj-lt"/>
              <a:buAutoNum type="arabicPeriod" startAt="7"/>
            </a:pPr>
            <a:r>
              <a:rPr lang="en-US" dirty="0" smtClean="0"/>
              <a:t>Video Playback System of Dungeon Runs</a:t>
            </a:r>
          </a:p>
          <a:p>
            <a:pPr marL="457200" indent="-457200">
              <a:buFont typeface="+mj-lt"/>
              <a:buAutoNum type="arabicPeriod" startAt="7"/>
            </a:pPr>
            <a:endParaRPr lang="en-US" dirty="0"/>
          </a:p>
        </p:txBody>
      </p:sp>
    </p:spTree>
    <p:extLst>
      <p:ext uri="{BB962C8B-B14F-4D97-AF65-F5344CB8AC3E}">
        <p14:creationId xmlns:p14="http://schemas.microsoft.com/office/powerpoint/2010/main" val="65061686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r>
              <a:rPr lang="en-US" dirty="0" smtClean="0"/>
              <a:t>Thanks!</a:t>
            </a:r>
            <a:endParaRPr lang="en-US" dirty="0"/>
          </a:p>
        </p:txBody>
      </p:sp>
      <p:sp>
        <p:nvSpPr>
          <p:cNvPr id="3" name="Subtitle 2"/>
          <p:cNvSpPr>
            <a:spLocks noGrp="1"/>
          </p:cNvSpPr>
          <p:nvPr>
            <p:ph type="subTitle" idx="1"/>
          </p:nvPr>
        </p:nvSpPr>
        <p:spPr/>
        <p:txBody>
          <a:bodyPr/>
          <a:lstStyle/>
          <a:p>
            <a:r>
              <a:rPr lang="en-US" dirty="0" smtClean="0"/>
              <a:t>The Monster Strike Database Team</a:t>
            </a:r>
            <a:endParaRPr lang="en-US" dirty="0"/>
          </a:p>
        </p:txBody>
      </p:sp>
      <p:pic>
        <p:nvPicPr>
          <p:cNvPr id="1026" name="Picture 2" descr="http://www.monsterstrikedatabase.com/monsters/big/726.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975586" y="48959"/>
            <a:ext cx="3110790" cy="2769271"/>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http://strikeshot.net/sites/default/files/styles/monstermainpage/public/1385.png?itok=gO8N1hH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0871" y="1598964"/>
            <a:ext cx="1371062" cy="1219266"/>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trikeshot.net/sites/default/files/styles/monstermainpage/public/1032.png?itok=OnYyD0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89063" y="5039993"/>
            <a:ext cx="1513529" cy="1351365"/>
          </a:xfrm>
          <a:prstGeom prst="rect">
            <a:avLst/>
          </a:prstGeom>
          <a:noFill/>
          <a:extLst>
            <a:ext uri="{909E8E84-426E-40DD-AFC4-6F175D3DCCD1}">
              <a14:hiddenFill xmlns:a14="http://schemas.microsoft.com/office/drawing/2010/main">
                <a:solidFill>
                  <a:srgbClr val="FFFFFF"/>
                </a:solidFill>
              </a14:hiddenFill>
            </a:ext>
          </a:extLst>
        </p:spPr>
      </p:pic>
      <p:pic>
        <p:nvPicPr>
          <p:cNvPr id="1032" name="Picture 8" descr="http://strikeshot.net/sites/default/files/styles/monstermainpage/public/0793.png?itok=IE7fMDGt"/>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60602" y="3975101"/>
            <a:ext cx="3114984" cy="2770112"/>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http://strikeshot.net/sites/default/files/styles/monstermainpage/public/ms_port_90013.png?itok=obhaHiJ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8564" y="3851041"/>
            <a:ext cx="1434966" cy="127609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153626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fill="remove" nodeType="afterEffect">
                                  <p:stCondLst>
                                    <p:cond delay="0"/>
                                  </p:stCondLst>
                                  <p:childTnLst>
                                    <p:animEffect transition="out" filter="fade">
                                      <p:cBhvr>
                                        <p:cTn id="6" dur="2000" tmFilter="0, 0; .2, .5; .8, .5; 1, 0"/>
                                        <p:tgtEl>
                                          <p:spTgt spid="1026"/>
                                        </p:tgtEl>
                                      </p:cBhvr>
                                    </p:animEffect>
                                    <p:animScale>
                                      <p:cBhvr>
                                        <p:cTn id="7" dur="1000" autoRev="1" fill="hold"/>
                                        <p:tgtEl>
                                          <p:spTgt spid="1026"/>
                                        </p:tgtEl>
                                      </p:cBhvr>
                                      <p:by x="105000" y="105000"/>
                                    </p:animScale>
                                  </p:childTnLst>
                                </p:cTn>
                              </p:par>
                              <p:par>
                                <p:cTn id="8" presetID="6" presetClass="emph" presetSubtype="0" fill="remove" nodeType="withEffect">
                                  <p:stCondLst>
                                    <p:cond delay="0"/>
                                  </p:stCondLst>
                                  <p:childTnLst>
                                    <p:animScale>
                                      <p:cBhvr>
                                        <p:cTn id="9" dur="2000" fill="hold"/>
                                        <p:tgtEl>
                                          <p:spTgt spid="1032"/>
                                        </p:tgtEl>
                                      </p:cBhvr>
                                      <p:by x="150000" y="150000"/>
                                    </p:animScale>
                                  </p:childTnLst>
                                </p:cTn>
                              </p:par>
                              <p:par>
                                <p:cTn id="10" presetID="8" presetClass="emph" presetSubtype="0" fill="hold" nodeType="withEffect">
                                  <p:stCondLst>
                                    <p:cond delay="0"/>
                                  </p:stCondLst>
                                  <p:childTnLst>
                                    <p:animRot by="21600000">
                                      <p:cBhvr>
                                        <p:cTn id="11" dur="2000" fill="hold"/>
                                        <p:tgtEl>
                                          <p:spTgt spid="1030"/>
                                        </p:tgtEl>
                                        <p:attrNameLst>
                                          <p:attrName>r</p:attrName>
                                        </p:attrNameLst>
                                      </p:cBhvr>
                                    </p:animRot>
                                  </p:childTnLst>
                                </p:cTn>
                              </p:par>
                              <p:par>
                                <p:cTn id="12" presetID="6" presetClass="entr" presetSubtype="32" fill="hold" nodeType="withEffect">
                                  <p:stCondLst>
                                    <p:cond delay="0"/>
                                  </p:stCondLst>
                                  <p:childTnLst>
                                    <p:set>
                                      <p:cBhvr>
                                        <p:cTn id="13" dur="1" fill="hold">
                                          <p:stCondLst>
                                            <p:cond delay="0"/>
                                          </p:stCondLst>
                                        </p:cTn>
                                        <p:tgtEl>
                                          <p:spTgt spid="1028"/>
                                        </p:tgtEl>
                                        <p:attrNameLst>
                                          <p:attrName>style.visibility</p:attrName>
                                        </p:attrNameLst>
                                      </p:cBhvr>
                                      <p:to>
                                        <p:strVal val="visible"/>
                                      </p:to>
                                    </p:set>
                                    <p:animEffect transition="in" filter="circle(out)">
                                      <p:cBhvr>
                                        <p:cTn id="14" dur="2000"/>
                                        <p:tgtEl>
                                          <p:spTgt spid="1028"/>
                                        </p:tgtEl>
                                      </p:cBhvr>
                                    </p:animEffect>
                                  </p:childTnLst>
                                </p:cTn>
                              </p:par>
                              <p:par>
                                <p:cTn id="15" presetID="21" presetClass="entr" presetSubtype="1" fill="hold" nodeType="withEffect">
                                  <p:stCondLst>
                                    <p:cond delay="0"/>
                                  </p:stCondLst>
                                  <p:childTnLst>
                                    <p:set>
                                      <p:cBhvr>
                                        <p:cTn id="16" dur="1" fill="hold">
                                          <p:stCondLst>
                                            <p:cond delay="0"/>
                                          </p:stCondLst>
                                        </p:cTn>
                                        <p:tgtEl>
                                          <p:spTgt spid="1034"/>
                                        </p:tgtEl>
                                        <p:attrNameLst>
                                          <p:attrName>style.visibility</p:attrName>
                                        </p:attrNameLst>
                                      </p:cBhvr>
                                      <p:to>
                                        <p:strVal val="visible"/>
                                      </p:to>
                                    </p:set>
                                    <p:animEffect transition="in" filter="wheel(1)">
                                      <p:cBhvr>
                                        <p:cTn id="17" dur="2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ToDo</a:t>
            </a:r>
            <a:endParaRPr lang="en-US" dirty="0"/>
          </a:p>
        </p:txBody>
      </p:sp>
      <p:sp>
        <p:nvSpPr>
          <p:cNvPr id="3" name="Content Placeholder 2"/>
          <p:cNvSpPr>
            <a:spLocks noGrp="1"/>
          </p:cNvSpPr>
          <p:nvPr>
            <p:ph idx="1"/>
          </p:nvPr>
        </p:nvSpPr>
        <p:spPr/>
        <p:txBody>
          <a:bodyPr/>
          <a:lstStyle/>
          <a:p>
            <a:pPr marL="0" indent="0">
              <a:buNone/>
            </a:pPr>
            <a:r>
              <a:rPr lang="en-US" dirty="0" smtClean="0"/>
              <a:t>Economic Feasibility Charts</a:t>
            </a:r>
          </a:p>
        </p:txBody>
      </p:sp>
    </p:spTree>
    <p:extLst>
      <p:ext uri="{BB962C8B-B14F-4D97-AF65-F5344CB8AC3E}">
        <p14:creationId xmlns:p14="http://schemas.microsoft.com/office/powerpoint/2010/main" val="11864967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3800744935"/>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5358564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Overview: the Database</a:t>
            </a:r>
            <a:endParaRPr lang="en-US" dirty="0"/>
          </a:p>
        </p:txBody>
      </p:sp>
      <p:sp>
        <p:nvSpPr>
          <p:cNvPr id="3" name="Content Placeholder 2"/>
          <p:cNvSpPr>
            <a:spLocks noGrp="1"/>
          </p:cNvSpPr>
          <p:nvPr>
            <p:ph idx="1"/>
          </p:nvPr>
        </p:nvSpPr>
        <p:spPr>
          <a:xfrm>
            <a:off x="149979" y="2199399"/>
            <a:ext cx="8912981" cy="4511040"/>
          </a:xfrm>
        </p:spPr>
        <p:txBody>
          <a:bodyPr>
            <a:noAutofit/>
          </a:bodyPr>
          <a:lstStyle/>
          <a:p>
            <a:r>
              <a:rPr lang="en-US" sz="2800" dirty="0"/>
              <a:t>To create a database that Strikers (players) of the Monster Strike game could use to primarily enhance the coop mode.  To do this, the Monster Strike Database will allow users to:</a:t>
            </a:r>
          </a:p>
          <a:p>
            <a:pPr lvl="1"/>
            <a:r>
              <a:rPr lang="en-US" sz="2800" dirty="0"/>
              <a:t>Search through the Monsters</a:t>
            </a:r>
          </a:p>
          <a:p>
            <a:pPr lvl="1"/>
            <a:r>
              <a:rPr lang="en-US" sz="2800" dirty="0"/>
              <a:t>Search through the Dungeons </a:t>
            </a:r>
          </a:p>
          <a:p>
            <a:pPr lvl="1"/>
            <a:r>
              <a:rPr lang="en-US" sz="2800" dirty="0"/>
              <a:t>Search for other Strikers</a:t>
            </a:r>
          </a:p>
          <a:p>
            <a:pPr lvl="2"/>
            <a:r>
              <a:rPr lang="en-US" sz="3200" dirty="0">
                <a:solidFill>
                  <a:srgbClr val="FF0000"/>
                </a:solidFill>
              </a:rPr>
              <a:t>Search through their Monster Boxes</a:t>
            </a:r>
          </a:p>
          <a:p>
            <a:pPr lvl="2"/>
            <a:r>
              <a:rPr lang="en-US" sz="3200" dirty="0">
                <a:solidFill>
                  <a:srgbClr val="FF0000"/>
                </a:solidFill>
              </a:rPr>
              <a:t>Find Help</a:t>
            </a:r>
          </a:p>
          <a:p>
            <a:pPr lvl="2"/>
            <a:r>
              <a:rPr lang="en-US" sz="3200" dirty="0">
                <a:solidFill>
                  <a:srgbClr val="FF0000"/>
                </a:solidFill>
              </a:rPr>
              <a:t>Offer Help</a:t>
            </a:r>
          </a:p>
        </p:txBody>
      </p:sp>
    </p:spTree>
    <p:extLst>
      <p:ext uri="{BB962C8B-B14F-4D97-AF65-F5344CB8AC3E}">
        <p14:creationId xmlns:p14="http://schemas.microsoft.com/office/powerpoint/2010/main" val="1054504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171700" y="764373"/>
            <a:ext cx="6377940" cy="1293028"/>
          </a:xfrm>
        </p:spPr>
        <p:txBody>
          <a:bodyPr/>
          <a:lstStyle/>
          <a:p>
            <a:r>
              <a:rPr lang="en-US" dirty="0" smtClean="0"/>
              <a:t>Project </a:t>
            </a:r>
            <a:r>
              <a:rPr lang="en-US" dirty="0" err="1" smtClean="0"/>
              <a:t>Scheudule</a:t>
            </a:r>
            <a:r>
              <a:rPr lang="en-US" dirty="0" smtClean="0"/>
              <a:t>: Overview</a:t>
            </a:r>
            <a:endParaRPr lang="en-US" dirty="0"/>
          </a:p>
        </p:txBody>
      </p:sp>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619276" y="2205956"/>
            <a:ext cx="8103810" cy="4552468"/>
          </a:xfrm>
        </p:spPr>
      </p:pic>
    </p:spTree>
    <p:extLst>
      <p:ext uri="{BB962C8B-B14F-4D97-AF65-F5344CB8AC3E}">
        <p14:creationId xmlns:p14="http://schemas.microsoft.com/office/powerpoint/2010/main" val="7220656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up)">
                                      <p:cBhvr>
                                        <p:cTn id="7" dur="3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p:cNvPicPr>
            <a:picLocks noChangeAspect="1"/>
          </p:cNvPicPr>
          <p:nvPr/>
        </p:nvPicPr>
        <p:blipFill>
          <a:blip r:embed="rId2"/>
          <a:stretch>
            <a:fillRect/>
          </a:stretch>
        </p:blipFill>
        <p:spPr>
          <a:xfrm>
            <a:off x="343505" y="1790095"/>
            <a:ext cx="8566730" cy="4746172"/>
          </a:xfrm>
          <a:prstGeom prst="rect">
            <a:avLst/>
          </a:prstGeom>
        </p:spPr>
      </p:pic>
      <p:sp>
        <p:nvSpPr>
          <p:cNvPr id="2" name="Title 1"/>
          <p:cNvSpPr>
            <a:spLocks noGrp="1"/>
          </p:cNvSpPr>
          <p:nvPr>
            <p:ph type="title"/>
          </p:nvPr>
        </p:nvSpPr>
        <p:spPr/>
        <p:txBody>
          <a:bodyPr/>
          <a:lstStyle/>
          <a:p>
            <a:r>
              <a:rPr lang="en-US" dirty="0" smtClean="0"/>
              <a:t>Project Schedule: GANTT</a:t>
            </a:r>
            <a:endParaRPr lang="en-US" dirty="0"/>
          </a:p>
        </p:txBody>
      </p:sp>
    </p:spTree>
    <p:extLst>
      <p:ext uri="{BB962C8B-B14F-4D97-AF65-F5344CB8AC3E}">
        <p14:creationId xmlns:p14="http://schemas.microsoft.com/office/powerpoint/2010/main" val="300544448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wipe(left)">
                                      <p:cBhvr>
                                        <p:cTn id="7" dur="40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sz="4400" dirty="0" smtClean="0"/>
              <a:t>Project Schedule PERT</a:t>
            </a:r>
            <a:r>
              <a:rPr lang="en-US" dirty="0" smtClean="0"/>
              <a:t/>
            </a:r>
            <a:br>
              <a:rPr lang="en-US" dirty="0" smtClean="0"/>
            </a:br>
            <a:r>
              <a:rPr lang="en-US" sz="3100" dirty="0" smtClean="0"/>
              <a:t>Critical Paths and Slack Time</a:t>
            </a:r>
            <a:endParaRPr lang="en-US" dirty="0"/>
          </a:p>
        </p:txBody>
      </p:sp>
      <p:pic>
        <p:nvPicPr>
          <p:cNvPr id="5" name="Picture 4"/>
          <p:cNvPicPr>
            <a:picLocks noChangeAspect="1"/>
          </p:cNvPicPr>
          <p:nvPr/>
        </p:nvPicPr>
        <p:blipFill>
          <a:blip r:embed="rId2"/>
          <a:stretch>
            <a:fillRect/>
          </a:stretch>
        </p:blipFill>
        <p:spPr>
          <a:xfrm>
            <a:off x="65509" y="1892837"/>
            <a:ext cx="8937521" cy="4731702"/>
          </a:xfrm>
          <a:prstGeom prst="rect">
            <a:avLst/>
          </a:prstGeom>
        </p:spPr>
      </p:pic>
    </p:spTree>
    <p:extLst>
      <p:ext uri="{BB962C8B-B14F-4D97-AF65-F5344CB8AC3E}">
        <p14:creationId xmlns:p14="http://schemas.microsoft.com/office/powerpoint/2010/main" val="49527506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with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wipe(left)">
                                      <p:cBhvr>
                                        <p:cTn id="7" dur="30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alpha val="58000"/>
          </a:schemeClr>
        </a:solidFill>
        <a:effectLst/>
      </p:bgPr>
    </p:bg>
    <p:spTree>
      <p:nvGrpSpPr>
        <p:cNvPr id="1" name=""/>
        <p:cNvGrpSpPr/>
        <p:nvPr/>
      </p:nvGrpSpPr>
      <p:grpSpPr>
        <a:xfrm>
          <a:off x="0" y="0"/>
          <a:ext cx="0" cy="0"/>
          <a:chOff x="0" y="0"/>
          <a:chExt cx="0" cy="0"/>
        </a:xfrm>
      </p:grpSpPr>
      <p:pic>
        <p:nvPicPr>
          <p:cNvPr id="4" name="Content Placeholder 3"/>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116114" y="1685324"/>
            <a:ext cx="8861637" cy="4577713"/>
          </a:xfrm>
        </p:spPr>
      </p:pic>
      <p:sp>
        <p:nvSpPr>
          <p:cNvPr id="2" name="Title 1"/>
          <p:cNvSpPr>
            <a:spLocks noGrp="1"/>
          </p:cNvSpPr>
          <p:nvPr>
            <p:ph type="title"/>
          </p:nvPr>
        </p:nvSpPr>
        <p:spPr/>
        <p:txBody>
          <a:bodyPr/>
          <a:lstStyle/>
          <a:p>
            <a:r>
              <a:rPr lang="en-US" dirty="0" smtClean="0"/>
              <a:t>Project Schedule PERT</a:t>
            </a:r>
            <a:endParaRPr lang="en-US" dirty="0"/>
          </a:p>
        </p:txBody>
      </p:sp>
      <p:grpSp>
        <p:nvGrpSpPr>
          <p:cNvPr id="18" name="Group 17"/>
          <p:cNvGrpSpPr/>
          <p:nvPr/>
        </p:nvGrpSpPr>
        <p:grpSpPr>
          <a:xfrm>
            <a:off x="71967" y="1685324"/>
            <a:ext cx="3801534" cy="5277575"/>
            <a:chOff x="116114" y="1685324"/>
            <a:chExt cx="3801311" cy="5277575"/>
          </a:xfrm>
        </p:grpSpPr>
        <p:sp>
          <p:nvSpPr>
            <p:cNvPr id="7" name="Rectangle 6"/>
            <p:cNvSpPr/>
            <p:nvPr/>
          </p:nvSpPr>
          <p:spPr>
            <a:xfrm>
              <a:off x="116114" y="1685324"/>
              <a:ext cx="3800600" cy="4556122"/>
            </a:xfrm>
            <a:prstGeom prst="rect">
              <a:avLst/>
            </a:prstGeom>
            <a:solidFill>
              <a:srgbClr val="C4220D">
                <a:alpha val="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dirty="0"/>
            </a:p>
          </p:txBody>
        </p:sp>
        <p:sp>
          <p:nvSpPr>
            <p:cNvPr id="10" name="Left Brace 9"/>
            <p:cNvSpPr/>
            <p:nvPr/>
          </p:nvSpPr>
          <p:spPr>
            <a:xfrm rot="16200000">
              <a:off x="1841676" y="4538948"/>
              <a:ext cx="372894" cy="3778604"/>
            </a:xfrm>
            <a:prstGeom prst="leftBrace">
              <a:avLst>
                <a:gd name="adj1" fmla="val 19961"/>
                <a:gd name="adj2" fmla="val 50000"/>
              </a:avLst>
            </a:prstGeom>
            <a:ln w="76200"/>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3" name="TextBox 12"/>
            <p:cNvSpPr txBox="1"/>
            <p:nvPr/>
          </p:nvSpPr>
          <p:spPr>
            <a:xfrm>
              <a:off x="1832466" y="6439679"/>
              <a:ext cx="452509" cy="523220"/>
            </a:xfrm>
            <a:prstGeom prst="rect">
              <a:avLst/>
            </a:prstGeom>
            <a:noFill/>
          </p:spPr>
          <p:txBody>
            <a:bodyPr wrap="none" rtlCol="0">
              <a:spAutoFit/>
            </a:bodyPr>
            <a:lstStyle/>
            <a:p>
              <a:pPr algn="r"/>
              <a:r>
                <a:rPr lang="en-US" sz="2800" dirty="0">
                  <a:solidFill>
                    <a:srgbClr val="FF0000"/>
                  </a:solidFill>
                </a:rPr>
                <a:t>A</a:t>
              </a:r>
            </a:p>
          </p:txBody>
        </p:sp>
      </p:grpSp>
      <p:grpSp>
        <p:nvGrpSpPr>
          <p:cNvPr id="19" name="Group 18"/>
          <p:cNvGrpSpPr/>
          <p:nvPr/>
        </p:nvGrpSpPr>
        <p:grpSpPr>
          <a:xfrm>
            <a:off x="2958282" y="1690133"/>
            <a:ext cx="3738738" cy="5276186"/>
            <a:chOff x="3013311" y="1690133"/>
            <a:chExt cx="3738738" cy="5276186"/>
          </a:xfrm>
        </p:grpSpPr>
        <p:sp>
          <p:nvSpPr>
            <p:cNvPr id="8" name="Rectangle 7"/>
            <p:cNvSpPr/>
            <p:nvPr/>
          </p:nvSpPr>
          <p:spPr>
            <a:xfrm>
              <a:off x="3017132" y="1690133"/>
              <a:ext cx="3734917" cy="4563099"/>
            </a:xfrm>
            <a:prstGeom prst="rect">
              <a:avLst/>
            </a:prstGeom>
            <a:solidFill>
              <a:srgbClr val="92D050">
                <a:alpha val="5000"/>
              </a:srgb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1" name="Left Brace 10"/>
            <p:cNvSpPr/>
            <p:nvPr/>
          </p:nvSpPr>
          <p:spPr>
            <a:xfrm rot="16200000">
              <a:off x="4696233" y="4559534"/>
              <a:ext cx="372894" cy="3738737"/>
            </a:xfrm>
            <a:prstGeom prst="leftBrace">
              <a:avLst>
                <a:gd name="adj1" fmla="val 19961"/>
                <a:gd name="adj2" fmla="val 50000"/>
              </a:avLst>
            </a:prstGeom>
            <a:ln w="76200">
              <a:solidFill>
                <a:srgbClr val="92D050">
                  <a:alpha val="76000"/>
                </a:srgbClr>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4" name="TextBox 13"/>
            <p:cNvSpPr txBox="1"/>
            <p:nvPr/>
          </p:nvSpPr>
          <p:spPr>
            <a:xfrm>
              <a:off x="4704283" y="6443099"/>
              <a:ext cx="392969" cy="523220"/>
            </a:xfrm>
            <a:prstGeom prst="rect">
              <a:avLst/>
            </a:prstGeom>
            <a:noFill/>
          </p:spPr>
          <p:txBody>
            <a:bodyPr wrap="none" rtlCol="0">
              <a:spAutoFit/>
            </a:bodyPr>
            <a:lstStyle/>
            <a:p>
              <a:pPr algn="r"/>
              <a:r>
                <a:rPr lang="en-US" sz="2800" dirty="0">
                  <a:solidFill>
                    <a:srgbClr val="92D050"/>
                  </a:solidFill>
                </a:rPr>
                <a:t>B</a:t>
              </a:r>
            </a:p>
          </p:txBody>
        </p:sp>
      </p:grpSp>
      <p:grpSp>
        <p:nvGrpSpPr>
          <p:cNvPr id="20" name="Group 19"/>
          <p:cNvGrpSpPr/>
          <p:nvPr/>
        </p:nvGrpSpPr>
        <p:grpSpPr>
          <a:xfrm>
            <a:off x="5762243" y="1690132"/>
            <a:ext cx="3284390" cy="5272767"/>
            <a:chOff x="5813041" y="1690132"/>
            <a:chExt cx="3197004" cy="5272767"/>
          </a:xfrm>
        </p:grpSpPr>
        <p:sp>
          <p:nvSpPr>
            <p:cNvPr id="9" name="Rectangle 8"/>
            <p:cNvSpPr/>
            <p:nvPr/>
          </p:nvSpPr>
          <p:spPr>
            <a:xfrm>
              <a:off x="5813041" y="1690132"/>
              <a:ext cx="3197003" cy="4563100"/>
            </a:xfrm>
            <a:prstGeom prst="rect">
              <a:avLst/>
            </a:prstGeom>
            <a:solidFill>
              <a:schemeClr val="accent6">
                <a:lumMod val="40000"/>
                <a:lumOff val="60000"/>
                <a:alpha val="15000"/>
              </a:schemeClr>
            </a:solid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r"/>
              <a:endParaRPr lang="en-US"/>
            </a:p>
          </p:txBody>
        </p:sp>
        <p:sp>
          <p:nvSpPr>
            <p:cNvPr id="12" name="Left Brace 11"/>
            <p:cNvSpPr/>
            <p:nvPr/>
          </p:nvSpPr>
          <p:spPr>
            <a:xfrm rot="16200000">
              <a:off x="7225097" y="4841179"/>
              <a:ext cx="372894" cy="3197002"/>
            </a:xfrm>
            <a:prstGeom prst="leftBrace">
              <a:avLst>
                <a:gd name="adj1" fmla="val 19961"/>
                <a:gd name="adj2" fmla="val 50000"/>
              </a:avLst>
            </a:prstGeom>
            <a:ln w="76200">
              <a:solidFill>
                <a:schemeClr val="accent6">
                  <a:lumMod val="40000"/>
                  <a:lumOff val="60000"/>
                </a:schemeClr>
              </a:solidFill>
            </a:ln>
          </p:spPr>
          <p:style>
            <a:lnRef idx="1">
              <a:schemeClr val="accent1"/>
            </a:lnRef>
            <a:fillRef idx="0">
              <a:schemeClr val="accent1"/>
            </a:fillRef>
            <a:effectRef idx="0">
              <a:schemeClr val="accent1"/>
            </a:effectRef>
            <a:fontRef idx="minor">
              <a:schemeClr val="tx1"/>
            </a:fontRef>
          </p:style>
          <p:txBody>
            <a:bodyPr rtlCol="0" anchor="ctr"/>
            <a:lstStyle/>
            <a:p>
              <a:pPr algn="r"/>
              <a:endParaRPr lang="en-US"/>
            </a:p>
          </p:txBody>
        </p:sp>
        <p:sp>
          <p:nvSpPr>
            <p:cNvPr id="15" name="TextBox 14"/>
            <p:cNvSpPr txBox="1"/>
            <p:nvPr/>
          </p:nvSpPr>
          <p:spPr>
            <a:xfrm>
              <a:off x="7172414" y="6439679"/>
              <a:ext cx="478256" cy="523220"/>
            </a:xfrm>
            <a:prstGeom prst="rect">
              <a:avLst/>
            </a:prstGeom>
            <a:noFill/>
          </p:spPr>
          <p:txBody>
            <a:bodyPr wrap="none" rtlCol="0">
              <a:spAutoFit/>
            </a:bodyPr>
            <a:lstStyle/>
            <a:p>
              <a:pPr algn="r"/>
              <a:r>
                <a:rPr lang="en-US" sz="2800" dirty="0">
                  <a:solidFill>
                    <a:schemeClr val="accent6">
                      <a:lumMod val="40000"/>
                      <a:lumOff val="60000"/>
                    </a:schemeClr>
                  </a:solidFill>
                </a:rPr>
                <a:t>C</a:t>
              </a:r>
            </a:p>
          </p:txBody>
        </p:sp>
      </p:grpSp>
    </p:spTree>
    <p:extLst>
      <p:ext uri="{BB962C8B-B14F-4D97-AF65-F5344CB8AC3E}">
        <p14:creationId xmlns:p14="http://schemas.microsoft.com/office/powerpoint/2010/main" val="304655868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0"/>
                                  </p:stCondLst>
                                  <p:childTnLst>
                                    <p:set>
                                      <p:cBhvr>
                                        <p:cTn id="6" dur="1" fill="hold">
                                          <p:stCondLst>
                                            <p:cond delay="0"/>
                                          </p:stCondLst>
                                        </p:cTn>
                                        <p:tgtEl>
                                          <p:spTgt spid="18"/>
                                        </p:tgtEl>
                                        <p:attrNameLst>
                                          <p:attrName>style.visibility</p:attrName>
                                        </p:attrNameLst>
                                      </p:cBhvr>
                                      <p:to>
                                        <p:strVal val="visible"/>
                                      </p:to>
                                    </p:set>
                                    <p:animEffect transition="in" filter="fade">
                                      <p:cBhvr>
                                        <p:cTn id="7" dur="2000"/>
                                        <p:tgtEl>
                                          <p:spTgt spid="18"/>
                                        </p:tgtEl>
                                      </p:cBhvr>
                                    </p:animEffect>
                                  </p:childTnLst>
                                  <p:subTnLst>
                                    <p:set>
                                      <p:cBhvr override="childStyle">
                                        <p:cTn dur="1" fill="hold" display="0" masterRel="nextClick" afterEffect="1"/>
                                        <p:tgtEl>
                                          <p:spTgt spid="18"/>
                                        </p:tgtEl>
                                        <p:attrNameLst>
                                          <p:attrName>style.visibility</p:attrName>
                                        </p:attrNameLst>
                                      </p:cBhvr>
                                      <p:to>
                                        <p:strVal val="hidden"/>
                                      </p:to>
                                    </p:set>
                                  </p:sub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19"/>
                                        </p:tgtEl>
                                        <p:attrNameLst>
                                          <p:attrName>style.visibility</p:attrName>
                                        </p:attrNameLst>
                                      </p:cBhvr>
                                      <p:to>
                                        <p:strVal val="visible"/>
                                      </p:to>
                                    </p:set>
                                    <p:animEffect transition="in" filter="fade">
                                      <p:cBhvr>
                                        <p:cTn id="12" dur="2000"/>
                                        <p:tgtEl>
                                          <p:spTgt spid="19"/>
                                        </p:tgtEl>
                                      </p:cBhvr>
                                    </p:animEffect>
                                  </p:childTnLst>
                                  <p:subTnLst>
                                    <p:set>
                                      <p:cBhvr override="childStyle">
                                        <p:cTn dur="1" fill="hold" display="0" masterRel="nextClick" afterEffect="1"/>
                                        <p:tgtEl>
                                          <p:spTgt spid="19"/>
                                        </p:tgtEl>
                                        <p:attrNameLst>
                                          <p:attrName>style.visibility</p:attrName>
                                        </p:attrNameLst>
                                      </p:cBhvr>
                                      <p:to>
                                        <p:strVal val="hidden"/>
                                      </p:to>
                                    </p:set>
                                  </p:sub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20"/>
                                        </p:tgtEl>
                                        <p:attrNameLst>
                                          <p:attrName>style.visibility</p:attrName>
                                        </p:attrNameLst>
                                      </p:cBhvr>
                                      <p:to>
                                        <p:strVal val="visible"/>
                                      </p:to>
                                    </p:set>
                                    <p:animEffect transition="in" filter="fade">
                                      <p:cBhvr>
                                        <p:cTn id="17" dur="20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2060301" y="486945"/>
            <a:ext cx="7083699" cy="1293028"/>
          </a:xfrm>
        </p:spPr>
        <p:txBody>
          <a:bodyPr/>
          <a:lstStyle/>
          <a:p>
            <a:r>
              <a:rPr lang="en-US" dirty="0" smtClean="0"/>
              <a:t>Project Schedule: Pert A</a:t>
            </a:r>
            <a:endParaRPr lang="en-US" dirty="0"/>
          </a:p>
        </p:txBody>
      </p:sp>
      <p:pic>
        <p:nvPicPr>
          <p:cNvPr id="4" name="Content Placeholder 3"/>
          <p:cNvPicPr>
            <a:picLocks noGrp="1" noChangeAspect="1"/>
          </p:cNvPicPr>
          <p:nvPr>
            <p:ph idx="1"/>
          </p:nvPr>
        </p:nvPicPr>
        <p:blipFill rotWithShape="1">
          <a:blip r:embed="rId2">
            <a:extLst>
              <a:ext uri="{28A0092B-C50C-407E-A947-70E740481C1C}">
                <a14:useLocalDpi xmlns:a14="http://schemas.microsoft.com/office/drawing/2010/main" val="0"/>
              </a:ext>
            </a:extLst>
          </a:blip>
          <a:srcRect b="15770"/>
          <a:stretch/>
        </p:blipFill>
        <p:spPr>
          <a:xfrm>
            <a:off x="159657" y="1779973"/>
            <a:ext cx="8834362" cy="4907011"/>
          </a:xfrm>
        </p:spPr>
      </p:pic>
      <p:sp>
        <p:nvSpPr>
          <p:cNvPr id="5" name="Oval 4"/>
          <p:cNvSpPr/>
          <p:nvPr/>
        </p:nvSpPr>
        <p:spPr>
          <a:xfrm>
            <a:off x="6506313" y="4108366"/>
            <a:ext cx="1575881" cy="1348902"/>
          </a:xfrm>
          <a:prstGeom prst="ellipse">
            <a:avLst/>
          </a:prstGeom>
          <a:noFill/>
          <a:ln w="76200">
            <a:solidFill>
              <a:srgbClr val="FFC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264782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nodeType="after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left)">
                                      <p:cBhvr>
                                        <p:cTn id="7" dur="30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Lst>
  </p:timing>
</p:sld>
</file>

<file path=ppt/theme/theme1.xml><?xml version="1.0" encoding="utf-8"?>
<a:theme xmlns:a="http://schemas.openxmlformats.org/drawingml/2006/main" name="Vapor Trail">
  <a:themeElements>
    <a:clrScheme name="Vapor Trail">
      <a:dk1>
        <a:sysClr val="windowText" lastClr="000000"/>
      </a:dk1>
      <a:lt1>
        <a:sysClr val="window" lastClr="FFFFFF"/>
      </a:lt1>
      <a:dk2>
        <a:srgbClr val="454545"/>
      </a:dk2>
      <a:lt2>
        <a:srgbClr val="DADADA"/>
      </a:lt2>
      <a:accent1>
        <a:srgbClr val="C4220D"/>
      </a:accent1>
      <a:accent2>
        <a:srgbClr val="EB7712"/>
      </a:accent2>
      <a:accent3>
        <a:srgbClr val="ECBD31"/>
      </a:accent3>
      <a:accent4>
        <a:srgbClr val="92CE4A"/>
      </a:accent4>
      <a:accent5>
        <a:srgbClr val="50CFB4"/>
      </a:accent5>
      <a:accent6>
        <a:srgbClr val="0D8EC5"/>
      </a:accent6>
      <a:hlink>
        <a:srgbClr val="EA5A0C"/>
      </a:hlink>
      <a:folHlink>
        <a:srgbClr val="F09D3A"/>
      </a:folHlink>
    </a:clrScheme>
    <a:fontScheme name="Vapor Trail">
      <a:majorFont>
        <a:latin typeface="Century Gothic" panose="020B050202020202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entury Gothic" panose="020B050202020202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Vapor Trail">
      <a:fillStyleLst>
        <a:solidFill>
          <a:schemeClr val="phClr"/>
        </a:solidFill>
        <a:gradFill rotWithShape="1">
          <a:gsLst>
            <a:gs pos="0">
              <a:schemeClr val="phClr">
                <a:tint val="69000"/>
                <a:alpha val="100000"/>
                <a:satMod val="109000"/>
                <a:lumMod val="110000"/>
              </a:schemeClr>
            </a:gs>
            <a:gs pos="52000">
              <a:schemeClr val="phClr">
                <a:tint val="74000"/>
                <a:satMod val="100000"/>
                <a:lumMod val="104000"/>
              </a:schemeClr>
            </a:gs>
            <a:gs pos="100000">
              <a:schemeClr val="phClr">
                <a:tint val="78000"/>
                <a:satMod val="100000"/>
                <a:lumMod val="100000"/>
              </a:schemeClr>
            </a:gs>
          </a:gsLst>
          <a:lin ang="5400000" scaled="0"/>
        </a:gradFill>
        <a:gradFill rotWithShape="1">
          <a:gsLst>
            <a:gs pos="0">
              <a:schemeClr val="phClr">
                <a:tint val="96000"/>
                <a:satMod val="100000"/>
                <a:lumMod val="104000"/>
              </a:schemeClr>
            </a:gs>
            <a:gs pos="78000">
              <a:schemeClr val="phClr">
                <a:shade val="100000"/>
                <a:satMod val="110000"/>
                <a:lumMod val="100000"/>
              </a:schemeClr>
            </a:gs>
          </a:gsLst>
          <a:lin ang="5400000" scaled="0"/>
        </a:gradFill>
      </a:fillStyleLst>
      <a:lnStyleLst>
        <a:ln w="9525" cap="flat" cmpd="sng" algn="ctr">
          <a:solidFill>
            <a:schemeClr val="phClr"/>
          </a:solidFill>
          <a:prstDash val="solid"/>
        </a:ln>
        <a:ln w="12700" cap="flat" cmpd="sng" algn="ctr">
          <a:solidFill>
            <a:schemeClr val="phClr"/>
          </a:solidFill>
          <a:prstDash val="solid"/>
        </a:ln>
        <a:ln w="19050" cap="flat" cmpd="sng" algn="ctr">
          <a:solidFill>
            <a:schemeClr val="phClr"/>
          </a:solidFill>
          <a:prstDash val="solid"/>
        </a:ln>
      </a:lnStyleLst>
      <a:effectStyleLst>
        <a:effectStyle>
          <a:effectLst/>
        </a:effectStyle>
        <a:effectStyle>
          <a:effectLst/>
          <a:scene3d>
            <a:camera prst="orthographicFront">
              <a:rot lat="0" lon="0" rev="0"/>
            </a:camera>
            <a:lightRig rig="threePt" dir="t"/>
          </a:scene3d>
          <a:sp3d>
            <a:bevelT w="25400" h="12700"/>
          </a:sp3d>
        </a:effectStyle>
        <a:effectStyle>
          <a:effectLst>
            <a:outerShdw blurRad="57150" dist="19050" dir="5400000" algn="ctr" rotWithShape="0">
              <a:srgbClr val="000000">
                <a:alpha val="48000"/>
              </a:srgbClr>
            </a:outerShdw>
          </a:effectLst>
          <a:scene3d>
            <a:camera prst="orthographicFront">
              <a:rot lat="0" lon="0" rev="0"/>
            </a:camera>
            <a:lightRig rig="threePt" dir="t"/>
          </a:scene3d>
          <a:sp3d>
            <a:bevelT w="50800" h="25400"/>
          </a:sp3d>
        </a:effectStyle>
      </a:effectStyleLst>
      <a:bgFillStyleLst>
        <a:solidFill>
          <a:schemeClr val="phClr"/>
        </a:solidFill>
        <a:solidFill>
          <a:schemeClr val="phClr">
            <a:tint val="95000"/>
            <a:satMod val="170000"/>
          </a:schemeClr>
        </a:solidFill>
        <a:gradFill rotWithShape="1">
          <a:gsLst>
            <a:gs pos="0">
              <a:schemeClr val="phClr">
                <a:tint val="93000"/>
                <a:shade val="98000"/>
                <a:satMod val="150000"/>
                <a:lumMod val="102000"/>
              </a:schemeClr>
            </a:gs>
            <a:gs pos="50000">
              <a:schemeClr val="phClr">
                <a:tint val="98000"/>
                <a:shade val="90000"/>
                <a:satMod val="13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Vapor Trail" id="{4FDF2955-7D9C-493C-B9F9-C205151B46CD}" vid="{FE1EB5C7-81A8-4CBA-AE6E-B3BF73DC3895}"/>
    </a:ext>
  </a:extLst>
</a:theme>
</file>

<file path=docProps/app.xml><?xml version="1.0" encoding="utf-8"?>
<Properties xmlns="http://schemas.openxmlformats.org/officeDocument/2006/extended-properties" xmlns:vt="http://schemas.openxmlformats.org/officeDocument/2006/docPropsVTypes">
  <Template>TM04033937[[fn=Vapor Trail]]</Template>
  <TotalTime>438</TotalTime>
  <Words>946</Words>
  <Application>Microsoft Office PowerPoint</Application>
  <PresentationFormat>On-screen Show (4:3)</PresentationFormat>
  <Paragraphs>89</Paragraphs>
  <Slides>36</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36</vt:i4>
      </vt:variant>
    </vt:vector>
  </HeadingPairs>
  <TitlesOfParts>
    <vt:vector size="39" baseType="lpstr">
      <vt:lpstr>Arial</vt:lpstr>
      <vt:lpstr>Century Gothic</vt:lpstr>
      <vt:lpstr>Vapor Trail</vt:lpstr>
      <vt:lpstr>Monster Strike Database</vt:lpstr>
      <vt:lpstr>Overview: Background the Monster Strike Game</vt:lpstr>
      <vt:lpstr>Overview: The Project</vt:lpstr>
      <vt:lpstr>Overview: the Database</vt:lpstr>
      <vt:lpstr>Project Scheudule: Overview</vt:lpstr>
      <vt:lpstr>Project Schedule: GANTT</vt:lpstr>
      <vt:lpstr>Project Schedule PERT Critical Paths and Slack Time</vt:lpstr>
      <vt:lpstr>Project Schedule PERT</vt:lpstr>
      <vt:lpstr>Project Schedule: Pert A</vt:lpstr>
      <vt:lpstr>PowerPoint Presentation</vt:lpstr>
      <vt:lpstr>Project Schedule: Pert C</vt:lpstr>
      <vt:lpstr>Feasibility Analysis:  Overview</vt:lpstr>
      <vt:lpstr>Feasibility Analysis:  Economic Overview</vt:lpstr>
      <vt:lpstr>Feasibility Analysis:  Economic Optimistic</vt:lpstr>
      <vt:lpstr>Feasibility Analysis:  Economic Pessimistic</vt:lpstr>
      <vt:lpstr>Feasibility Analysis:  Operational</vt:lpstr>
      <vt:lpstr>Feasibility Analysis:  Technical</vt:lpstr>
      <vt:lpstr>Feasibility Analysis:  Schedule</vt:lpstr>
      <vt:lpstr>Feasibility Analysis:   Legal and Contractual</vt:lpstr>
      <vt:lpstr>Feasibility Analysis:  Political</vt:lpstr>
      <vt:lpstr>Dataflow Diagram: Context Diagram</vt:lpstr>
      <vt:lpstr>Dataflow Diagram: Level 0</vt:lpstr>
      <vt:lpstr>Source Documents</vt:lpstr>
      <vt:lpstr>Source Documents</vt:lpstr>
      <vt:lpstr>The Database</vt:lpstr>
      <vt:lpstr>The Database Application</vt:lpstr>
      <vt:lpstr>Documentation: About</vt:lpstr>
      <vt:lpstr>Installation Utility</vt:lpstr>
      <vt:lpstr>Documentation: User Manual</vt:lpstr>
      <vt:lpstr>Documentation: Maintenance Manual</vt:lpstr>
      <vt:lpstr>System Enhancements</vt:lpstr>
      <vt:lpstr>System Enhancements</vt:lpstr>
      <vt:lpstr>Thanks!</vt:lpstr>
      <vt:lpstr>ToDo</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Monster Strike Database</dc:title>
  <dc:creator>Jason Len</dc:creator>
  <cp:lastModifiedBy>Jason Len</cp:lastModifiedBy>
  <cp:revision>41</cp:revision>
  <dcterms:created xsi:type="dcterms:W3CDTF">2016-05-02T10:48:47Z</dcterms:created>
  <dcterms:modified xsi:type="dcterms:W3CDTF">2016-05-04T03:55:02Z</dcterms:modified>
</cp:coreProperties>
</file>